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4"/>
  </p:notesMasterIdLst>
  <p:sldIdLst>
    <p:sldId id="2145708349" r:id="rId7"/>
    <p:sldId id="257" r:id="rId8"/>
    <p:sldId id="3371" r:id="rId9"/>
    <p:sldId id="3378" r:id="rId10"/>
    <p:sldId id="4300" r:id="rId11"/>
    <p:sldId id="2145708324" r:id="rId12"/>
    <p:sldId id="4307" r:id="rId13"/>
    <p:sldId id="4299" r:id="rId14"/>
    <p:sldId id="2145708325" r:id="rId15"/>
    <p:sldId id="3374" r:id="rId16"/>
    <p:sldId id="3368" r:id="rId17"/>
    <p:sldId id="3372" r:id="rId18"/>
    <p:sldId id="3380" r:id="rId19"/>
    <p:sldId id="3391" r:id="rId20"/>
    <p:sldId id="2145708329" r:id="rId21"/>
    <p:sldId id="2145708327" r:id="rId22"/>
    <p:sldId id="2145708328" r:id="rId23"/>
    <p:sldId id="3379" r:id="rId24"/>
    <p:sldId id="3382" r:id="rId25"/>
    <p:sldId id="2145708350" r:id="rId26"/>
    <p:sldId id="3386" r:id="rId27"/>
    <p:sldId id="3390" r:id="rId28"/>
    <p:sldId id="3388" r:id="rId29"/>
    <p:sldId id="3377" r:id="rId30"/>
    <p:sldId id="3383" r:id="rId31"/>
    <p:sldId id="3384" r:id="rId32"/>
    <p:sldId id="25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653" autoAdjust="0"/>
    <p:restoredTop sz="94660"/>
  </p:normalViewPr>
  <p:slideViewPr>
    <p:cSldViewPr snapToGrid="0">
      <p:cViewPr varScale="1">
        <p:scale>
          <a:sx n="78" d="100"/>
          <a:sy n="78" d="100"/>
        </p:scale>
        <p:origin x="389"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Marshall (She/Her)" userId="a9370f6f-19d0-4fb0-98b7-5401f696ed79" providerId="ADAL" clId="{1F3C3806-FBAF-4D38-A6AB-E3ABEC52E801}"/>
    <pc:docChg chg="custSel modSld">
      <pc:chgData name="Claire Marshall (She/Her)" userId="a9370f6f-19d0-4fb0-98b7-5401f696ed79" providerId="ADAL" clId="{1F3C3806-FBAF-4D38-A6AB-E3ABEC52E801}" dt="2025-05-11T21:11:17.393" v="6" actId="20577"/>
      <pc:docMkLst>
        <pc:docMk/>
      </pc:docMkLst>
      <pc:sldChg chg="modSp mod">
        <pc:chgData name="Claire Marshall (She/Her)" userId="a9370f6f-19d0-4fb0-98b7-5401f696ed79" providerId="ADAL" clId="{1F3C3806-FBAF-4D38-A6AB-E3ABEC52E801}" dt="2025-05-11T21:11:17.393" v="6" actId="20577"/>
        <pc:sldMkLst>
          <pc:docMk/>
          <pc:sldMk cId="2029796540" sldId="3371"/>
        </pc:sldMkLst>
        <pc:spChg chg="mod">
          <ac:chgData name="Claire Marshall (She/Her)" userId="a9370f6f-19d0-4fb0-98b7-5401f696ed79" providerId="ADAL" clId="{1F3C3806-FBAF-4D38-A6AB-E3ABEC52E801}" dt="2025-05-11T21:11:17.393" v="6" actId="20577"/>
          <ac:spMkLst>
            <pc:docMk/>
            <pc:sldMk cId="2029796540" sldId="3371"/>
            <ac:spMk id="3" creationId="{DCBED1E6-53B0-2221-6FC8-0F35D076434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arti\Dropbox%20(Press%20Red)\Press%20Red\CLIENTS\GMM\GMM%20women%20and%20girls\Active%20Lives%20GMM%20Adult%20Wome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iz\Press%20Red%20Dropbox\Liz%20Radley\Press%20Red\CLIENTS\GMM\GMM%20women%20and%20girls\GMM%20minutes%20char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marti\Dropbox%20(Press%20Red)\Press%20Red\CLIENTS\GMM\GMM%20women%20and%20girls\Active%20Lives%20GMM%20Adult%20Women.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marti\Dropbox%20(Press%20Red)\Press%20Red\CLIENTS\GMM\GMM%20women%20and%20girls\Active%20Lives%20GMM%20Adult%20Women.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Trends!$D$6</c:f>
              <c:strCache>
                <c:ptCount val="1"/>
                <c:pt idx="0">
                  <c:v>Female</c:v>
                </c:pt>
              </c:strCache>
            </c:strRef>
          </c:tx>
          <c:spPr>
            <a:ln w="28575" cap="rnd">
              <a:solidFill>
                <a:schemeClr val="accent5"/>
              </a:solidFill>
              <a:round/>
            </a:ln>
            <a:effectLst/>
          </c:spPr>
          <c:marker>
            <c:symbol val="none"/>
          </c:marker>
          <c:dLbls>
            <c:dLbl>
              <c:idx val="7"/>
              <c:numFmt formatCode="0.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0-62FA-4C76-83C1-96D13E69DEAA}"/>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accent5"/>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Trends!$B$7:$B$14</c:f>
              <c:strCache>
                <c:ptCount val="8"/>
                <c:pt idx="0">
                  <c:v>15-16</c:v>
                </c:pt>
                <c:pt idx="1">
                  <c:v>16-17</c:v>
                </c:pt>
                <c:pt idx="2">
                  <c:v>17-18</c:v>
                </c:pt>
                <c:pt idx="3">
                  <c:v>18-19</c:v>
                </c:pt>
                <c:pt idx="4">
                  <c:v>19-20</c:v>
                </c:pt>
                <c:pt idx="5">
                  <c:v>20-21</c:v>
                </c:pt>
                <c:pt idx="6">
                  <c:v>21-22</c:v>
                </c:pt>
                <c:pt idx="7">
                  <c:v>22-23</c:v>
                </c:pt>
              </c:strCache>
            </c:strRef>
          </c:cat>
          <c:val>
            <c:numRef>
              <c:f>Trends!$D$7:$D$14</c:f>
              <c:numCache>
                <c:formatCode>0%</c:formatCode>
                <c:ptCount val="8"/>
                <c:pt idx="0">
                  <c:v>0.56859401289415157</c:v>
                </c:pt>
                <c:pt idx="1">
                  <c:v>0.5865648016943692</c:v>
                </c:pt>
                <c:pt idx="2">
                  <c:v>0.58683779323688912</c:v>
                </c:pt>
                <c:pt idx="3">
                  <c:v>0.59596320236614819</c:v>
                </c:pt>
                <c:pt idx="4">
                  <c:v>0.55754937248859537</c:v>
                </c:pt>
                <c:pt idx="5">
                  <c:v>0.56274175607658128</c:v>
                </c:pt>
                <c:pt idx="6">
                  <c:v>0.58982921207844918</c:v>
                </c:pt>
                <c:pt idx="7">
                  <c:v>0.58929151265258251</c:v>
                </c:pt>
              </c:numCache>
            </c:numRef>
          </c:val>
          <c:smooth val="1"/>
          <c:extLst>
            <c:ext xmlns:c16="http://schemas.microsoft.com/office/drawing/2014/chart" uri="{C3380CC4-5D6E-409C-BE32-E72D297353CC}">
              <c16:uniqueId val="{00000001-62FA-4C76-83C1-96D13E69DEAA}"/>
            </c:ext>
          </c:extLst>
        </c:ser>
        <c:ser>
          <c:idx val="0"/>
          <c:order val="1"/>
          <c:tx>
            <c:strRef>
              <c:f>Trends!$C$6</c:f>
              <c:strCache>
                <c:ptCount val="1"/>
                <c:pt idx="0">
                  <c:v>Male</c:v>
                </c:pt>
              </c:strCache>
            </c:strRef>
          </c:tx>
          <c:spPr>
            <a:ln w="28575" cap="rnd">
              <a:solidFill>
                <a:schemeClr val="bg1">
                  <a:lumMod val="75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Trends!$B$7:$B$14</c:f>
              <c:strCache>
                <c:ptCount val="8"/>
                <c:pt idx="0">
                  <c:v>15-16</c:v>
                </c:pt>
                <c:pt idx="1">
                  <c:v>16-17</c:v>
                </c:pt>
                <c:pt idx="2">
                  <c:v>17-18</c:v>
                </c:pt>
                <c:pt idx="3">
                  <c:v>18-19</c:v>
                </c:pt>
                <c:pt idx="4">
                  <c:v>19-20</c:v>
                </c:pt>
                <c:pt idx="5">
                  <c:v>20-21</c:v>
                </c:pt>
                <c:pt idx="6">
                  <c:v>21-22</c:v>
                </c:pt>
                <c:pt idx="7">
                  <c:v>22-23</c:v>
                </c:pt>
              </c:strCache>
            </c:strRef>
          </c:cat>
          <c:val>
            <c:numRef>
              <c:f>Trends!$C$7:$C$14</c:f>
              <c:numCache>
                <c:formatCode>0%</c:formatCode>
                <c:ptCount val="8"/>
                <c:pt idx="0">
                  <c:v>0.62127982286135219</c:v>
                </c:pt>
                <c:pt idx="1">
                  <c:v>0.64037304338300327</c:v>
                </c:pt>
                <c:pt idx="2">
                  <c:v>0.62665268476494584</c:v>
                </c:pt>
                <c:pt idx="3">
                  <c:v>0.64558018018696628</c:v>
                </c:pt>
                <c:pt idx="4">
                  <c:v>0.60343576224845097</c:v>
                </c:pt>
                <c:pt idx="5">
                  <c:v>0.60991624803297406</c:v>
                </c:pt>
                <c:pt idx="6">
                  <c:v>0.62881801362306888</c:v>
                </c:pt>
                <c:pt idx="7">
                  <c:v>0.63128889745791106</c:v>
                </c:pt>
              </c:numCache>
            </c:numRef>
          </c:val>
          <c:smooth val="1"/>
          <c:extLst>
            <c:ext xmlns:c16="http://schemas.microsoft.com/office/drawing/2014/chart" uri="{C3380CC4-5D6E-409C-BE32-E72D297353CC}">
              <c16:uniqueId val="{00000002-62FA-4C76-83C1-96D13E69DEAA}"/>
            </c:ext>
          </c:extLst>
        </c:ser>
        <c:dLbls>
          <c:showLegendKey val="0"/>
          <c:showVal val="0"/>
          <c:showCatName val="0"/>
          <c:showSerName val="0"/>
          <c:showPercent val="0"/>
          <c:showBubbleSize val="0"/>
        </c:dLbls>
        <c:smooth val="0"/>
        <c:axId val="1131397424"/>
        <c:axId val="1131398384"/>
      </c:lineChart>
      <c:catAx>
        <c:axId val="113139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1131398384"/>
        <c:crosses val="autoZero"/>
        <c:auto val="1"/>
        <c:lblAlgn val="ctr"/>
        <c:lblOffset val="100"/>
        <c:noMultiLvlLbl val="0"/>
      </c:catAx>
      <c:valAx>
        <c:axId val="1131398384"/>
        <c:scaling>
          <c:orientation val="minMax"/>
          <c:max val="0.9"/>
          <c:min val="0"/>
        </c:scaling>
        <c:delete val="1"/>
        <c:axPos val="l"/>
        <c:numFmt formatCode="0%" sourceLinked="1"/>
        <c:majorTickMark val="out"/>
        <c:minorTickMark val="none"/>
        <c:tickLblPos val="nextTo"/>
        <c:crossAx val="1131397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95433509529979"/>
          <c:y val="1.076356911034297E-2"/>
          <c:w val="0.61994659267870067"/>
          <c:h val="0.83169670831342968"/>
        </c:manualLayout>
      </c:layout>
      <c:barChart>
        <c:barDir val="bar"/>
        <c:grouping val="clustered"/>
        <c:varyColors val="0"/>
        <c:ser>
          <c:idx val="0"/>
          <c:order val="0"/>
          <c:tx>
            <c:strRef>
              <c:f>'all women'!$E$5</c:f>
              <c:strCache>
                <c:ptCount val="1"/>
                <c:pt idx="0">
                  <c:v>Male</c:v>
                </c:pt>
              </c:strCache>
            </c:strRef>
          </c:tx>
          <c:spPr>
            <a:solidFill>
              <a:schemeClr val="tx1"/>
            </a:solidFill>
            <a:ln>
              <a:noFill/>
            </a:ln>
            <a:effectLst/>
          </c:spPr>
          <c:invertIfNegative val="0"/>
          <c:cat>
            <c:strRef>
              <c:f>'all women'!$C$6:$C$11</c:f>
              <c:strCache>
                <c:ptCount val="6"/>
                <c:pt idx="0">
                  <c:v>Walking for leisure</c:v>
                </c:pt>
                <c:pt idx="1">
                  <c:v>Walking for travel</c:v>
                </c:pt>
                <c:pt idx="2">
                  <c:v>Traditional Sport</c:v>
                </c:pt>
                <c:pt idx="3">
                  <c:v>Fitness</c:v>
                </c:pt>
                <c:pt idx="4">
                  <c:v>Gardening</c:v>
                </c:pt>
                <c:pt idx="5">
                  <c:v>Cycling</c:v>
                </c:pt>
              </c:strCache>
            </c:strRef>
          </c:cat>
          <c:val>
            <c:numRef>
              <c:f>'all women'!$E$6:$E$11</c:f>
              <c:numCache>
                <c:formatCode>_(* #,##0.00_);_(* \(#,##0.00\);_(* "-"??_);_(@_)</c:formatCode>
                <c:ptCount val="6"/>
                <c:pt idx="0">
                  <c:v>151.17151083686616</c:v>
                </c:pt>
                <c:pt idx="1">
                  <c:v>108.43951355088342</c:v>
                </c:pt>
                <c:pt idx="2">
                  <c:v>135.7322226857242</c:v>
                </c:pt>
                <c:pt idx="3">
                  <c:v>68.089334786353305</c:v>
                </c:pt>
                <c:pt idx="4">
                  <c:v>56.941179226362102</c:v>
                </c:pt>
                <c:pt idx="5">
                  <c:v>43.318209962021562</c:v>
                </c:pt>
              </c:numCache>
            </c:numRef>
          </c:val>
          <c:extLst>
            <c:ext xmlns:c16="http://schemas.microsoft.com/office/drawing/2014/chart" uri="{C3380CC4-5D6E-409C-BE32-E72D297353CC}">
              <c16:uniqueId val="{00000000-818E-4A0A-B85C-802E7628FFD4}"/>
            </c:ext>
          </c:extLst>
        </c:ser>
        <c:ser>
          <c:idx val="1"/>
          <c:order val="1"/>
          <c:tx>
            <c:strRef>
              <c:f>'all women'!$D$5</c:f>
              <c:strCache>
                <c:ptCount val="1"/>
                <c:pt idx="0">
                  <c:v>Female</c:v>
                </c:pt>
              </c:strCache>
            </c:strRef>
          </c:tx>
          <c:spPr>
            <a:solidFill>
              <a:schemeClr val="tx1"/>
            </a:solidFill>
            <a:ln>
              <a:solidFill>
                <a:schemeClr val="bg1"/>
              </a:solidFill>
            </a:ln>
            <a:effectLst/>
          </c:spPr>
          <c:invertIfNegative val="0"/>
          <c:dPt>
            <c:idx val="0"/>
            <c:invertIfNegative val="0"/>
            <c:bubble3D val="0"/>
            <c:spPr>
              <a:solidFill>
                <a:schemeClr val="accent6"/>
              </a:solidFill>
              <a:ln>
                <a:solidFill>
                  <a:schemeClr val="bg1"/>
                </a:solidFill>
              </a:ln>
              <a:effectLst/>
            </c:spPr>
            <c:extLst>
              <c:ext xmlns:c16="http://schemas.microsoft.com/office/drawing/2014/chart" uri="{C3380CC4-5D6E-409C-BE32-E72D297353CC}">
                <c16:uniqueId val="{00000002-818E-4A0A-B85C-802E7628FFD4}"/>
              </c:ext>
            </c:extLst>
          </c:dPt>
          <c:dPt>
            <c:idx val="1"/>
            <c:invertIfNegative val="0"/>
            <c:bubble3D val="0"/>
            <c:spPr>
              <a:solidFill>
                <a:schemeClr val="tx2"/>
              </a:solidFill>
              <a:ln>
                <a:solidFill>
                  <a:schemeClr val="bg1"/>
                </a:solidFill>
              </a:ln>
              <a:effectLst/>
            </c:spPr>
            <c:extLst>
              <c:ext xmlns:c16="http://schemas.microsoft.com/office/drawing/2014/chart" uri="{C3380CC4-5D6E-409C-BE32-E72D297353CC}">
                <c16:uniqueId val="{00000004-818E-4A0A-B85C-802E7628FFD4}"/>
              </c:ext>
            </c:extLst>
          </c:dPt>
          <c:dPt>
            <c:idx val="2"/>
            <c:invertIfNegative val="0"/>
            <c:bubble3D val="0"/>
            <c:spPr>
              <a:solidFill>
                <a:schemeClr val="accent3"/>
              </a:solidFill>
              <a:ln>
                <a:solidFill>
                  <a:schemeClr val="bg1"/>
                </a:solidFill>
              </a:ln>
              <a:effectLst/>
            </c:spPr>
            <c:extLst>
              <c:ext xmlns:c16="http://schemas.microsoft.com/office/drawing/2014/chart" uri="{C3380CC4-5D6E-409C-BE32-E72D297353CC}">
                <c16:uniqueId val="{00000006-818E-4A0A-B85C-802E7628FFD4}"/>
              </c:ext>
            </c:extLst>
          </c:dPt>
          <c:dPt>
            <c:idx val="3"/>
            <c:invertIfNegative val="0"/>
            <c:bubble3D val="0"/>
            <c:spPr>
              <a:solidFill>
                <a:srgbClr val="A6A6A6"/>
              </a:solidFill>
              <a:ln>
                <a:solidFill>
                  <a:schemeClr val="bg1"/>
                </a:solidFill>
              </a:ln>
              <a:effectLst/>
            </c:spPr>
            <c:extLst>
              <c:ext xmlns:c16="http://schemas.microsoft.com/office/drawing/2014/chart" uri="{C3380CC4-5D6E-409C-BE32-E72D297353CC}">
                <c16:uniqueId val="{00000008-818E-4A0A-B85C-802E7628FFD4}"/>
              </c:ext>
            </c:extLst>
          </c:dPt>
          <c:dPt>
            <c:idx val="4"/>
            <c:invertIfNegative val="0"/>
            <c:bubble3D val="0"/>
            <c:spPr>
              <a:solidFill>
                <a:schemeClr val="accent5"/>
              </a:solidFill>
              <a:ln>
                <a:solidFill>
                  <a:schemeClr val="bg1"/>
                </a:solidFill>
              </a:ln>
              <a:effectLst/>
            </c:spPr>
            <c:extLst>
              <c:ext xmlns:c16="http://schemas.microsoft.com/office/drawing/2014/chart" uri="{C3380CC4-5D6E-409C-BE32-E72D297353CC}">
                <c16:uniqueId val="{0000000A-818E-4A0A-B85C-802E7628FFD4}"/>
              </c:ext>
            </c:extLst>
          </c:dPt>
          <c:dPt>
            <c:idx val="5"/>
            <c:invertIfNegative val="0"/>
            <c:bubble3D val="0"/>
            <c:spPr>
              <a:solidFill>
                <a:schemeClr val="accent4"/>
              </a:solidFill>
              <a:ln>
                <a:solidFill>
                  <a:schemeClr val="bg1"/>
                </a:solidFill>
              </a:ln>
              <a:effectLst/>
            </c:spPr>
            <c:extLst>
              <c:ext xmlns:c16="http://schemas.microsoft.com/office/drawing/2014/chart" uri="{C3380CC4-5D6E-409C-BE32-E72D297353CC}">
                <c16:uniqueId val="{0000000C-818E-4A0A-B85C-802E7628FFD4}"/>
              </c:ext>
            </c:extLst>
          </c:dPt>
          <c:dLbls>
            <c:numFmt formatCode="#,##0" sourceLinked="0"/>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women'!$C$6:$C$11</c:f>
              <c:strCache>
                <c:ptCount val="6"/>
                <c:pt idx="0">
                  <c:v>Walking for leisure</c:v>
                </c:pt>
                <c:pt idx="1">
                  <c:v>Walking for travel</c:v>
                </c:pt>
                <c:pt idx="2">
                  <c:v>Traditional Sport</c:v>
                </c:pt>
                <c:pt idx="3">
                  <c:v>Fitness</c:v>
                </c:pt>
                <c:pt idx="4">
                  <c:v>Gardening</c:v>
                </c:pt>
                <c:pt idx="5">
                  <c:v>Cycling</c:v>
                </c:pt>
              </c:strCache>
            </c:strRef>
          </c:cat>
          <c:val>
            <c:numRef>
              <c:f>'all women'!$D$6:$D$11</c:f>
              <c:numCache>
                <c:formatCode>_(* #,##0.00_);_(* \(#,##0.00\);_(* "-"??_);_(@_)</c:formatCode>
                <c:ptCount val="6"/>
                <c:pt idx="0">
                  <c:v>159.82116047964709</c:v>
                </c:pt>
                <c:pt idx="1">
                  <c:v>103.48007149078414</c:v>
                </c:pt>
                <c:pt idx="2">
                  <c:v>81.679752214096496</c:v>
                </c:pt>
                <c:pt idx="3">
                  <c:v>72.998891426529866</c:v>
                </c:pt>
                <c:pt idx="4">
                  <c:v>52.717416493951788</c:v>
                </c:pt>
                <c:pt idx="5">
                  <c:v>16.113219696949226</c:v>
                </c:pt>
              </c:numCache>
            </c:numRef>
          </c:val>
          <c:extLst>
            <c:ext xmlns:c16="http://schemas.microsoft.com/office/drawing/2014/chart" uri="{C3380CC4-5D6E-409C-BE32-E72D297353CC}">
              <c16:uniqueId val="{0000000D-818E-4A0A-B85C-802E7628FFD4}"/>
            </c:ext>
          </c:extLst>
        </c:ser>
        <c:dLbls>
          <c:showLegendKey val="0"/>
          <c:showVal val="0"/>
          <c:showCatName val="0"/>
          <c:showSerName val="0"/>
          <c:showPercent val="0"/>
          <c:showBubbleSize val="0"/>
        </c:dLbls>
        <c:gapWidth val="30"/>
        <c:overlap val="80"/>
        <c:axId val="427057903"/>
        <c:axId val="1376241231"/>
      </c:barChart>
      <c:catAx>
        <c:axId val="427057903"/>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en-US"/>
          </a:p>
        </c:txPr>
        <c:crossAx val="1376241231"/>
        <c:crosses val="autoZero"/>
        <c:auto val="1"/>
        <c:lblAlgn val="ctr"/>
        <c:lblOffset val="100"/>
        <c:noMultiLvlLbl val="0"/>
      </c:catAx>
      <c:valAx>
        <c:axId val="1376241231"/>
        <c:scaling>
          <c:orientation val="minMax"/>
        </c:scaling>
        <c:delete val="1"/>
        <c:axPos val="t"/>
        <c:numFmt formatCode="_(* #,##0.00_);_(* \(#,##0.00\);_(* &quot;-&quot;??_);_(@_)" sourceLinked="1"/>
        <c:majorTickMark val="none"/>
        <c:minorTickMark val="none"/>
        <c:tickLblPos val="nextTo"/>
        <c:crossAx val="42705790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r>
              <a:rPr lang="en-GB"/>
              <a:t>Chart Title</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1.2176559591097705E-2"/>
          <c:y val="0.10913326474894156"/>
          <c:w val="0.9756468808178046"/>
          <c:h val="0.65337573695247897"/>
        </c:manualLayout>
      </c:layout>
      <c:barChart>
        <c:barDir val="col"/>
        <c:grouping val="clustered"/>
        <c:varyColors val="0"/>
        <c:ser>
          <c:idx val="1"/>
          <c:order val="0"/>
          <c:tx>
            <c:strRef>
              <c:f>charts!$D$13</c:f>
              <c:strCache>
                <c:ptCount val="1"/>
                <c:pt idx="0">
                  <c:v>Male</c:v>
                </c:pt>
              </c:strCache>
            </c:strRef>
          </c:tx>
          <c:spPr>
            <a:solidFill>
              <a:schemeClr val="bg1">
                <a:lumMod val="85000"/>
              </a:schemeClr>
            </a:solidFill>
            <a:ln>
              <a:noFill/>
            </a:ln>
            <a:effectLst/>
          </c:spPr>
          <c:invertIfNegative val="0"/>
          <c:cat>
            <c:strRef>
              <c:f>charts!$C$60:$C$72</c:f>
              <c:strCache>
                <c:ptCount val="13"/>
                <c:pt idx="0">
                  <c:v>16-19</c:v>
                </c:pt>
                <c:pt idx="1">
                  <c:v>20-24</c:v>
                </c:pt>
                <c:pt idx="2">
                  <c:v>25-29</c:v>
                </c:pt>
                <c:pt idx="3">
                  <c:v>30-34</c:v>
                </c:pt>
                <c:pt idx="4">
                  <c:v>35-39</c:v>
                </c:pt>
                <c:pt idx="5">
                  <c:v>40-44</c:v>
                </c:pt>
                <c:pt idx="6">
                  <c:v>45-49</c:v>
                </c:pt>
                <c:pt idx="7">
                  <c:v>50-54</c:v>
                </c:pt>
                <c:pt idx="8">
                  <c:v>55-59</c:v>
                </c:pt>
                <c:pt idx="9">
                  <c:v>60-64</c:v>
                </c:pt>
                <c:pt idx="10">
                  <c:v>65-69</c:v>
                </c:pt>
                <c:pt idx="11">
                  <c:v>70-74</c:v>
                </c:pt>
                <c:pt idx="12">
                  <c:v>75+</c:v>
                </c:pt>
              </c:strCache>
              <c:extLst/>
            </c:strRef>
          </c:cat>
          <c:val>
            <c:numRef>
              <c:f>charts!$D$60:$D$72</c:f>
              <c:numCache>
                <c:formatCode>0%</c:formatCode>
                <c:ptCount val="13"/>
                <c:pt idx="0">
                  <c:v>0.72781303288608934</c:v>
                </c:pt>
                <c:pt idx="1">
                  <c:v>0.67550488166084366</c:v>
                </c:pt>
                <c:pt idx="2">
                  <c:v>0.65829499836648964</c:v>
                </c:pt>
                <c:pt idx="3">
                  <c:v>0.66266391461254603</c:v>
                </c:pt>
                <c:pt idx="4">
                  <c:v>0.64563227876148055</c:v>
                </c:pt>
                <c:pt idx="5">
                  <c:v>0.66302832233396003</c:v>
                </c:pt>
                <c:pt idx="6">
                  <c:v>0.62964095735660375</c:v>
                </c:pt>
                <c:pt idx="7">
                  <c:v>0.6132680649858343</c:v>
                </c:pt>
                <c:pt idx="8">
                  <c:v>0.64953855254133408</c:v>
                </c:pt>
                <c:pt idx="9">
                  <c:v>0.60524725857247075</c:v>
                </c:pt>
                <c:pt idx="10">
                  <c:v>0.60881450278449389</c:v>
                </c:pt>
                <c:pt idx="11">
                  <c:v>0.58250586794367132</c:v>
                </c:pt>
                <c:pt idx="12">
                  <c:v>0.49303218161483492</c:v>
                </c:pt>
              </c:numCache>
              <c:extLst/>
            </c:numRef>
          </c:val>
          <c:extLst>
            <c:ext xmlns:c16="http://schemas.microsoft.com/office/drawing/2014/chart" uri="{C3380CC4-5D6E-409C-BE32-E72D297353CC}">
              <c16:uniqueId val="{00000000-AD65-47F1-8564-D4EF374A46CB}"/>
            </c:ext>
          </c:extLst>
        </c:ser>
        <c:ser>
          <c:idx val="0"/>
          <c:order val="1"/>
          <c:tx>
            <c:strRef>
              <c:f>charts!$E$13</c:f>
              <c:strCache>
                <c:ptCount val="1"/>
                <c:pt idx="0">
                  <c:v>Female</c:v>
                </c:pt>
              </c:strCache>
            </c:strRef>
          </c:tx>
          <c:spPr>
            <a:solidFill>
              <a:srgbClr val="4BA57E"/>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charts!$C$60:$C$72</c:f>
              <c:strCache>
                <c:ptCount val="13"/>
                <c:pt idx="0">
                  <c:v>16-19</c:v>
                </c:pt>
                <c:pt idx="1">
                  <c:v>20-24</c:v>
                </c:pt>
                <c:pt idx="2">
                  <c:v>25-29</c:v>
                </c:pt>
                <c:pt idx="3">
                  <c:v>30-34</c:v>
                </c:pt>
                <c:pt idx="4">
                  <c:v>35-39</c:v>
                </c:pt>
                <c:pt idx="5">
                  <c:v>40-44</c:v>
                </c:pt>
                <c:pt idx="6">
                  <c:v>45-49</c:v>
                </c:pt>
                <c:pt idx="7">
                  <c:v>50-54</c:v>
                </c:pt>
                <c:pt idx="8">
                  <c:v>55-59</c:v>
                </c:pt>
                <c:pt idx="9">
                  <c:v>60-64</c:v>
                </c:pt>
                <c:pt idx="10">
                  <c:v>65-69</c:v>
                </c:pt>
                <c:pt idx="11">
                  <c:v>70-74</c:v>
                </c:pt>
                <c:pt idx="12">
                  <c:v>75+</c:v>
                </c:pt>
              </c:strCache>
              <c:extLst/>
            </c:strRef>
          </c:cat>
          <c:val>
            <c:numRef>
              <c:f>charts!$E$60:$E$72</c:f>
              <c:numCache>
                <c:formatCode>0%</c:formatCode>
                <c:ptCount val="13"/>
                <c:pt idx="0">
                  <c:v>0.63056829729059094</c:v>
                </c:pt>
                <c:pt idx="1">
                  <c:v>0.71807883443651954</c:v>
                </c:pt>
                <c:pt idx="2">
                  <c:v>0.65354609476441272</c:v>
                </c:pt>
                <c:pt idx="3">
                  <c:v>0.66912799516857591</c:v>
                </c:pt>
                <c:pt idx="4">
                  <c:v>0.59037588114549255</c:v>
                </c:pt>
                <c:pt idx="5">
                  <c:v>0.55790604668381016</c:v>
                </c:pt>
                <c:pt idx="6">
                  <c:v>0.62174238355583833</c:v>
                </c:pt>
                <c:pt idx="7">
                  <c:v>0.61307714111178635</c:v>
                </c:pt>
                <c:pt idx="8">
                  <c:v>0.57063309112894944</c:v>
                </c:pt>
                <c:pt idx="9">
                  <c:v>0.53389430949674099</c:v>
                </c:pt>
                <c:pt idx="10">
                  <c:v>0.6078315726186746</c:v>
                </c:pt>
                <c:pt idx="11">
                  <c:v>0.50748752975991462</c:v>
                </c:pt>
                <c:pt idx="12">
                  <c:v>0.49698562508173022</c:v>
                </c:pt>
              </c:numCache>
              <c:extLst/>
            </c:numRef>
          </c:val>
          <c:extLst>
            <c:ext xmlns:c16="http://schemas.microsoft.com/office/drawing/2014/chart" uri="{C3380CC4-5D6E-409C-BE32-E72D297353CC}">
              <c16:uniqueId val="{00000001-AD65-47F1-8564-D4EF374A46CB}"/>
            </c:ext>
          </c:extLst>
        </c:ser>
        <c:dLbls>
          <c:showLegendKey val="0"/>
          <c:showVal val="0"/>
          <c:showCatName val="0"/>
          <c:showSerName val="0"/>
          <c:showPercent val="0"/>
          <c:showBubbleSize val="0"/>
        </c:dLbls>
        <c:gapWidth val="30"/>
        <c:overlap val="80"/>
        <c:axId val="1124908544"/>
        <c:axId val="1124909024"/>
      </c:barChart>
      <c:lineChart>
        <c:grouping val="standard"/>
        <c:varyColors val="0"/>
        <c:ser>
          <c:idx val="2"/>
          <c:order val="2"/>
          <c:tx>
            <c:strRef>
              <c:f>charts!$F$13</c:f>
              <c:strCache>
                <c:ptCount val="1"/>
                <c:pt idx="0">
                  <c:v>All Females</c:v>
                </c:pt>
              </c:strCache>
            </c:strRef>
          </c:tx>
          <c:spPr>
            <a:ln w="38100" cap="rnd">
              <a:solidFill>
                <a:schemeClr val="tx1"/>
              </a:solidFill>
              <a:round/>
            </a:ln>
            <a:effectLst/>
          </c:spPr>
          <c:marker>
            <c:symbol val="none"/>
          </c:marker>
          <c:cat>
            <c:strRef>
              <c:f>charts!$C$60:$C$72</c:f>
              <c:strCache>
                <c:ptCount val="13"/>
                <c:pt idx="0">
                  <c:v>16-19</c:v>
                </c:pt>
                <c:pt idx="1">
                  <c:v>20-24</c:v>
                </c:pt>
                <c:pt idx="2">
                  <c:v>25-29</c:v>
                </c:pt>
                <c:pt idx="3">
                  <c:v>30-34</c:v>
                </c:pt>
                <c:pt idx="4">
                  <c:v>35-39</c:v>
                </c:pt>
                <c:pt idx="5">
                  <c:v>40-44</c:v>
                </c:pt>
                <c:pt idx="6">
                  <c:v>45-49</c:v>
                </c:pt>
                <c:pt idx="7">
                  <c:v>50-54</c:v>
                </c:pt>
                <c:pt idx="8">
                  <c:v>55-59</c:v>
                </c:pt>
                <c:pt idx="9">
                  <c:v>60-64</c:v>
                </c:pt>
                <c:pt idx="10">
                  <c:v>65-69</c:v>
                </c:pt>
                <c:pt idx="11">
                  <c:v>70-74</c:v>
                </c:pt>
                <c:pt idx="12">
                  <c:v>75+</c:v>
                </c:pt>
              </c:strCache>
              <c:extLst/>
            </c:strRef>
          </c:cat>
          <c:val>
            <c:numRef>
              <c:f>charts!$F$60:$F$72</c:f>
              <c:numCache>
                <c:formatCode>0%</c:formatCode>
                <c:ptCount val="13"/>
                <c:pt idx="0">
                  <c:v>0.58929151265258251</c:v>
                </c:pt>
                <c:pt idx="1">
                  <c:v>0.58929151265258251</c:v>
                </c:pt>
                <c:pt idx="2">
                  <c:v>0.58929151265258251</c:v>
                </c:pt>
                <c:pt idx="3">
                  <c:v>0.58929151265258251</c:v>
                </c:pt>
                <c:pt idx="4">
                  <c:v>0.58929151265258251</c:v>
                </c:pt>
                <c:pt idx="5">
                  <c:v>0.58929151265258251</c:v>
                </c:pt>
                <c:pt idx="6">
                  <c:v>0.58929151265258251</c:v>
                </c:pt>
                <c:pt idx="7">
                  <c:v>0.58929151265258251</c:v>
                </c:pt>
                <c:pt idx="8">
                  <c:v>0.58929151265258251</c:v>
                </c:pt>
                <c:pt idx="9">
                  <c:v>0.58929151265258251</c:v>
                </c:pt>
                <c:pt idx="10">
                  <c:v>0.58929151265258251</c:v>
                </c:pt>
                <c:pt idx="11">
                  <c:v>0.58929151265258251</c:v>
                </c:pt>
                <c:pt idx="12">
                  <c:v>0.58929151265258251</c:v>
                </c:pt>
              </c:numCache>
              <c:extLst/>
            </c:numRef>
          </c:val>
          <c:smooth val="0"/>
          <c:extLst>
            <c:ext xmlns:c16="http://schemas.microsoft.com/office/drawing/2014/chart" uri="{C3380CC4-5D6E-409C-BE32-E72D297353CC}">
              <c16:uniqueId val="{00000002-AD65-47F1-8564-D4EF374A46CB}"/>
            </c:ext>
          </c:extLst>
        </c:ser>
        <c:dLbls>
          <c:showLegendKey val="0"/>
          <c:showVal val="0"/>
          <c:showCatName val="0"/>
          <c:showSerName val="0"/>
          <c:showPercent val="0"/>
          <c:showBubbleSize val="0"/>
        </c:dLbls>
        <c:marker val="1"/>
        <c:smooth val="0"/>
        <c:axId val="1124908544"/>
        <c:axId val="1124909024"/>
      </c:lineChart>
      <c:catAx>
        <c:axId val="11249085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crossAx val="1124909024"/>
        <c:crosses val="autoZero"/>
        <c:auto val="1"/>
        <c:lblAlgn val="ctr"/>
        <c:lblOffset val="100"/>
        <c:noMultiLvlLbl val="0"/>
      </c:catAx>
      <c:valAx>
        <c:axId val="1124909024"/>
        <c:scaling>
          <c:orientation val="minMax"/>
        </c:scaling>
        <c:delete val="1"/>
        <c:axPos val="l"/>
        <c:numFmt formatCode="0%" sourceLinked="1"/>
        <c:majorTickMark val="none"/>
        <c:minorTickMark val="none"/>
        <c:tickLblPos val="nextTo"/>
        <c:crossAx val="112490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legend>
    <c:plotVisOnly val="1"/>
    <c:dispBlanksAs val="gap"/>
    <c:showDLblsOverMax val="0"/>
    <c:extLst/>
  </c:chart>
  <c:spPr>
    <a:noFill/>
    <a:ln w="9525" cap="flat" cmpd="sng" algn="ctr">
      <a:noFill/>
      <a:round/>
    </a:ln>
    <a:effectLst/>
  </c:spPr>
  <c:txPr>
    <a:bodyPr/>
    <a:lstStyle/>
    <a:p>
      <a:pPr>
        <a:defRPr sz="1600">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76559591097705E-2"/>
          <c:y val="0.10913326474894156"/>
          <c:w val="0.9756468808178046"/>
          <c:h val="0.64819946187631072"/>
        </c:manualLayout>
      </c:layout>
      <c:barChart>
        <c:barDir val="col"/>
        <c:grouping val="clustered"/>
        <c:varyColors val="0"/>
        <c:ser>
          <c:idx val="1"/>
          <c:order val="0"/>
          <c:tx>
            <c:strRef>
              <c:f>LatestYear!$M$41</c:f>
              <c:strCache>
                <c:ptCount val="1"/>
                <c:pt idx="0">
                  <c:v>21-22</c:v>
                </c:pt>
              </c:strCache>
            </c:strRef>
          </c:tx>
          <c:spPr>
            <a:solidFill>
              <a:schemeClr val="bg1">
                <a:lumMod val="85000"/>
              </a:schemeClr>
            </a:solidFill>
            <a:ln>
              <a:noFill/>
            </a:ln>
            <a:effectLst/>
          </c:spPr>
          <c:invertIfNegative val="0"/>
          <c:cat>
            <c:strRef>
              <c:f>[0]!LY_axis</c:f>
              <c:strCache>
                <c:ptCount val="12"/>
                <c:pt idx="0">
                  <c:v>Limiting illness</c:v>
                </c:pt>
                <c:pt idx="1">
                  <c:v>Not working</c:v>
                </c:pt>
                <c:pt idx="2">
                  <c:v>NS SeC 6-8</c:v>
                </c:pt>
                <c:pt idx="3">
                  <c:v>Minority ethic group</c:v>
                </c:pt>
                <c:pt idx="4">
                  <c:v>55-74</c:v>
                </c:pt>
                <c:pt idx="5">
                  <c:v>NS SeC 3-5</c:v>
                </c:pt>
                <c:pt idx="6">
                  <c:v>35-54</c:v>
                </c:pt>
                <c:pt idx="7">
                  <c:v>White British</c:v>
                </c:pt>
                <c:pt idx="8">
                  <c:v>No limiting illness</c:v>
                </c:pt>
                <c:pt idx="9">
                  <c:v>Working full or part time</c:v>
                </c:pt>
                <c:pt idx="10">
                  <c:v>16-34</c:v>
                </c:pt>
                <c:pt idx="11">
                  <c:v>NS SeC 1-2</c:v>
                </c:pt>
              </c:strCache>
            </c:strRef>
          </c:cat>
          <c:val>
            <c:numRef>
              <c:f>[0]!LY_series2</c:f>
              <c:numCache>
                <c:formatCode>0.0%</c:formatCode>
                <c:ptCount val="12"/>
                <c:pt idx="0">
                  <c:v>0.44303557831785401</c:v>
                </c:pt>
                <c:pt idx="1">
                  <c:v>0.47535630342829149</c:v>
                </c:pt>
                <c:pt idx="2">
                  <c:v>0.51199862044849109</c:v>
                </c:pt>
                <c:pt idx="3">
                  <c:v>0.55461145198583284</c:v>
                </c:pt>
                <c:pt idx="4">
                  <c:v>0.5563327510910292</c:v>
                </c:pt>
                <c:pt idx="5">
                  <c:v>0.59733851821267703</c:v>
                </c:pt>
                <c:pt idx="6">
                  <c:v>0.61317716816310952</c:v>
                </c:pt>
                <c:pt idx="7">
                  <c:v>0.6079368753769927</c:v>
                </c:pt>
                <c:pt idx="8">
                  <c:v>0.64590601367910183</c:v>
                </c:pt>
                <c:pt idx="9">
                  <c:v>0.65582041197221119</c:v>
                </c:pt>
                <c:pt idx="10">
                  <c:v>0.66382212714155764</c:v>
                </c:pt>
                <c:pt idx="11">
                  <c:v>0.68025703110124924</c:v>
                </c:pt>
              </c:numCache>
            </c:numRef>
          </c:val>
          <c:extLst>
            <c:ext xmlns:c16="http://schemas.microsoft.com/office/drawing/2014/chart" uri="{C3380CC4-5D6E-409C-BE32-E72D297353CC}">
              <c16:uniqueId val="{00000000-031F-4359-B713-A41BD39F75A2}"/>
            </c:ext>
          </c:extLst>
        </c:ser>
        <c:ser>
          <c:idx val="0"/>
          <c:order val="1"/>
          <c:tx>
            <c:strRef>
              <c:f>LatestYear!$L$41</c:f>
              <c:strCache>
                <c:ptCount val="1"/>
                <c:pt idx="0">
                  <c:v>22-23</c:v>
                </c:pt>
              </c:strCache>
            </c:strRef>
          </c:tx>
          <c:spPr>
            <a:solidFill>
              <a:schemeClr val="accent5"/>
            </a:solidFill>
            <a:ln>
              <a:noFill/>
            </a:ln>
            <a:effectLst/>
          </c:spPr>
          <c:invertIfNegative val="0"/>
          <c:dPt>
            <c:idx val="4"/>
            <c:invertIfNegative val="0"/>
            <c:bubble3D val="0"/>
            <c:spPr>
              <a:solidFill>
                <a:schemeClr val="tx1"/>
              </a:solidFill>
              <a:ln>
                <a:noFill/>
              </a:ln>
              <a:effectLst/>
            </c:spPr>
            <c:extLst>
              <c:ext xmlns:c16="http://schemas.microsoft.com/office/drawing/2014/chart" uri="{C3380CC4-5D6E-409C-BE32-E72D297353CC}">
                <c16:uniqueId val="{00000001-AC97-466B-8344-485F6807AD12}"/>
              </c:ext>
            </c:extLst>
          </c:dPt>
          <c:dPt>
            <c:idx val="5"/>
            <c:invertIfNegative val="0"/>
            <c:bubble3D val="0"/>
            <c:spPr>
              <a:solidFill>
                <a:schemeClr val="tx1"/>
              </a:solidFill>
              <a:ln>
                <a:noFill/>
              </a:ln>
              <a:effectLst/>
            </c:spPr>
            <c:extLst>
              <c:ext xmlns:c16="http://schemas.microsoft.com/office/drawing/2014/chart" uri="{C3380CC4-5D6E-409C-BE32-E72D297353CC}">
                <c16:uniqueId val="{00000002-AC97-466B-8344-485F6807AD12}"/>
              </c:ext>
            </c:extLst>
          </c:dPt>
          <c:dPt>
            <c:idx val="6"/>
            <c:invertIfNegative val="0"/>
            <c:bubble3D val="0"/>
            <c:spPr>
              <a:solidFill>
                <a:schemeClr val="tx1"/>
              </a:solidFill>
              <a:ln>
                <a:noFill/>
              </a:ln>
              <a:effectLst/>
            </c:spPr>
            <c:extLst>
              <c:ext xmlns:c16="http://schemas.microsoft.com/office/drawing/2014/chart" uri="{C3380CC4-5D6E-409C-BE32-E72D297353CC}">
                <c16:uniqueId val="{00000003-AC97-466B-8344-485F6807AD12}"/>
              </c:ext>
            </c:extLst>
          </c:dPt>
          <c:dPt>
            <c:idx val="7"/>
            <c:invertIfNegative val="0"/>
            <c:bubble3D val="0"/>
            <c:spPr>
              <a:solidFill>
                <a:schemeClr val="tx1"/>
              </a:solidFill>
              <a:ln>
                <a:noFill/>
              </a:ln>
              <a:effectLst/>
            </c:spPr>
            <c:extLst>
              <c:ext xmlns:c16="http://schemas.microsoft.com/office/drawing/2014/chart" uri="{C3380CC4-5D6E-409C-BE32-E72D297353CC}">
                <c16:uniqueId val="{00000004-AC97-466B-8344-485F6807AD12}"/>
              </c:ext>
            </c:extLst>
          </c:dPt>
          <c:dPt>
            <c:idx val="8"/>
            <c:invertIfNegative val="0"/>
            <c:bubble3D val="0"/>
            <c:spPr>
              <a:solidFill>
                <a:schemeClr val="tx1"/>
              </a:solidFill>
              <a:ln>
                <a:noFill/>
              </a:ln>
              <a:effectLst/>
            </c:spPr>
            <c:extLst>
              <c:ext xmlns:c16="http://schemas.microsoft.com/office/drawing/2014/chart" uri="{C3380CC4-5D6E-409C-BE32-E72D297353CC}">
                <c16:uniqueId val="{00000005-AC97-466B-8344-485F6807AD12}"/>
              </c:ext>
            </c:extLst>
          </c:dPt>
          <c:dPt>
            <c:idx val="9"/>
            <c:invertIfNegative val="0"/>
            <c:bubble3D val="0"/>
            <c:spPr>
              <a:solidFill>
                <a:schemeClr val="tx1"/>
              </a:solidFill>
              <a:ln>
                <a:noFill/>
              </a:ln>
              <a:effectLst/>
            </c:spPr>
            <c:extLst>
              <c:ext xmlns:c16="http://schemas.microsoft.com/office/drawing/2014/chart" uri="{C3380CC4-5D6E-409C-BE32-E72D297353CC}">
                <c16:uniqueId val="{00000006-AC97-466B-8344-485F6807AD12}"/>
              </c:ext>
            </c:extLst>
          </c:dPt>
          <c:dPt>
            <c:idx val="10"/>
            <c:invertIfNegative val="0"/>
            <c:bubble3D val="0"/>
            <c:spPr>
              <a:solidFill>
                <a:schemeClr val="tx1"/>
              </a:solidFill>
              <a:ln>
                <a:noFill/>
              </a:ln>
              <a:effectLst/>
            </c:spPr>
            <c:extLst>
              <c:ext xmlns:c16="http://schemas.microsoft.com/office/drawing/2014/chart" uri="{C3380CC4-5D6E-409C-BE32-E72D297353CC}">
                <c16:uniqueId val="{00000007-AC97-466B-8344-485F6807AD12}"/>
              </c:ext>
            </c:extLst>
          </c:dPt>
          <c:dPt>
            <c:idx val="11"/>
            <c:invertIfNegative val="0"/>
            <c:bubble3D val="0"/>
            <c:spPr>
              <a:solidFill>
                <a:schemeClr val="tx1"/>
              </a:solidFill>
              <a:ln>
                <a:noFill/>
              </a:ln>
              <a:effectLst/>
            </c:spPr>
            <c:extLst>
              <c:ext xmlns:c16="http://schemas.microsoft.com/office/drawing/2014/chart" uri="{C3380CC4-5D6E-409C-BE32-E72D297353CC}">
                <c16:uniqueId val="{00000008-AC97-466B-8344-485F6807AD12}"/>
              </c:ext>
            </c:extLst>
          </c:dPt>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[0]!LY_axis</c:f>
              <c:strCache>
                <c:ptCount val="12"/>
                <c:pt idx="0">
                  <c:v>Limiting illness</c:v>
                </c:pt>
                <c:pt idx="1">
                  <c:v>Not working</c:v>
                </c:pt>
                <c:pt idx="2">
                  <c:v>NS SeC 6-8</c:v>
                </c:pt>
                <c:pt idx="3">
                  <c:v>Minority ethic group</c:v>
                </c:pt>
                <c:pt idx="4">
                  <c:v>55-74</c:v>
                </c:pt>
                <c:pt idx="5">
                  <c:v>NS SeC 3-5</c:v>
                </c:pt>
                <c:pt idx="6">
                  <c:v>35-54</c:v>
                </c:pt>
                <c:pt idx="7">
                  <c:v>White British</c:v>
                </c:pt>
                <c:pt idx="8">
                  <c:v>No limiting illness</c:v>
                </c:pt>
                <c:pt idx="9">
                  <c:v>Working full or part time</c:v>
                </c:pt>
                <c:pt idx="10">
                  <c:v>16-34</c:v>
                </c:pt>
                <c:pt idx="11">
                  <c:v>NS SeC 1-2</c:v>
                </c:pt>
              </c:strCache>
            </c:strRef>
          </c:cat>
          <c:val>
            <c:numRef>
              <c:f>[0]!LY_series1</c:f>
              <c:numCache>
                <c:formatCode>0.0%</c:formatCode>
                <c:ptCount val="12"/>
                <c:pt idx="0">
                  <c:v>0.46444573163568087</c:v>
                </c:pt>
                <c:pt idx="1">
                  <c:v>0.46491391826080219</c:v>
                </c:pt>
                <c:pt idx="2">
                  <c:v>0.48448288913272558</c:v>
                </c:pt>
                <c:pt idx="3">
                  <c:v>0.52950399051410157</c:v>
                </c:pt>
                <c:pt idx="4">
                  <c:v>0.55686446124752476</c:v>
                </c:pt>
                <c:pt idx="5">
                  <c:v>0.57933966442666773</c:v>
                </c:pt>
                <c:pt idx="6">
                  <c:v>0.59411370263568331</c:v>
                </c:pt>
                <c:pt idx="7">
                  <c:v>0.61932744172822052</c:v>
                </c:pt>
                <c:pt idx="8">
                  <c:v>0.63754547445830512</c:v>
                </c:pt>
                <c:pt idx="9">
                  <c:v>0.65587808054997543</c:v>
                </c:pt>
                <c:pt idx="10">
                  <c:v>0.66668081711807514</c:v>
                </c:pt>
                <c:pt idx="11">
                  <c:v>0.68568710297265234</c:v>
                </c:pt>
              </c:numCache>
            </c:numRef>
          </c:val>
          <c:extLst>
            <c:ext xmlns:c16="http://schemas.microsoft.com/office/drawing/2014/chart" uri="{C3380CC4-5D6E-409C-BE32-E72D297353CC}">
              <c16:uniqueId val="{00000001-031F-4359-B713-A41BD39F75A2}"/>
            </c:ext>
          </c:extLst>
        </c:ser>
        <c:dLbls>
          <c:showLegendKey val="0"/>
          <c:showVal val="0"/>
          <c:showCatName val="0"/>
          <c:showSerName val="0"/>
          <c:showPercent val="0"/>
          <c:showBubbleSize val="0"/>
        </c:dLbls>
        <c:gapWidth val="30"/>
        <c:overlap val="80"/>
        <c:axId val="1124908544"/>
        <c:axId val="1124909024"/>
      </c:barChart>
      <c:lineChart>
        <c:grouping val="standard"/>
        <c:varyColors val="0"/>
        <c:ser>
          <c:idx val="2"/>
          <c:order val="2"/>
          <c:tx>
            <c:strRef>
              <c:f>LatestYear!$N$41</c:f>
              <c:strCache>
                <c:ptCount val="1"/>
                <c:pt idx="0">
                  <c:v>All Female 22-23</c:v>
                </c:pt>
              </c:strCache>
            </c:strRef>
          </c:tx>
          <c:spPr>
            <a:ln w="38100" cap="rnd">
              <a:solidFill>
                <a:srgbClr val="A6A6A6"/>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31F-4359-B713-A41BD39F75A2}"/>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[0]!LY_axis</c:f>
              <c:strCache>
                <c:ptCount val="12"/>
                <c:pt idx="0">
                  <c:v>Limiting illness</c:v>
                </c:pt>
                <c:pt idx="1">
                  <c:v>Not working</c:v>
                </c:pt>
                <c:pt idx="2">
                  <c:v>NS SeC 6-8</c:v>
                </c:pt>
                <c:pt idx="3">
                  <c:v>Minority ethic group</c:v>
                </c:pt>
                <c:pt idx="4">
                  <c:v>55-74</c:v>
                </c:pt>
                <c:pt idx="5">
                  <c:v>NS SeC 3-5</c:v>
                </c:pt>
                <c:pt idx="6">
                  <c:v>35-54</c:v>
                </c:pt>
                <c:pt idx="7">
                  <c:v>White British</c:v>
                </c:pt>
                <c:pt idx="8">
                  <c:v>No limiting illness</c:v>
                </c:pt>
                <c:pt idx="9">
                  <c:v>Working full or part time</c:v>
                </c:pt>
                <c:pt idx="10">
                  <c:v>16-34</c:v>
                </c:pt>
                <c:pt idx="11">
                  <c:v>NS SeC 1-2</c:v>
                </c:pt>
              </c:strCache>
            </c:strRef>
          </c:cat>
          <c:val>
            <c:numRef>
              <c:f>[0]!LY_series3</c:f>
              <c:numCache>
                <c:formatCode>0.0%</c:formatCode>
                <c:ptCount val="12"/>
                <c:pt idx="0">
                  <c:v>0.58929151265258239</c:v>
                </c:pt>
                <c:pt idx="1">
                  <c:v>0.58929151265258239</c:v>
                </c:pt>
                <c:pt idx="2">
                  <c:v>0.58929151265258239</c:v>
                </c:pt>
                <c:pt idx="3">
                  <c:v>0.58929151265258239</c:v>
                </c:pt>
                <c:pt idx="4">
                  <c:v>0.58929151265258239</c:v>
                </c:pt>
                <c:pt idx="5">
                  <c:v>0.58929151265258239</c:v>
                </c:pt>
                <c:pt idx="6">
                  <c:v>0.58929151265258239</c:v>
                </c:pt>
                <c:pt idx="7">
                  <c:v>0.58929151265258239</c:v>
                </c:pt>
                <c:pt idx="8">
                  <c:v>0.58929151265258239</c:v>
                </c:pt>
                <c:pt idx="9">
                  <c:v>0.58929151265258239</c:v>
                </c:pt>
                <c:pt idx="10">
                  <c:v>0.58929151265258239</c:v>
                </c:pt>
                <c:pt idx="11">
                  <c:v>0.58929151265258239</c:v>
                </c:pt>
              </c:numCache>
            </c:numRef>
          </c:val>
          <c:smooth val="0"/>
          <c:extLst>
            <c:ext xmlns:c16="http://schemas.microsoft.com/office/drawing/2014/chart" uri="{C3380CC4-5D6E-409C-BE32-E72D297353CC}">
              <c16:uniqueId val="{00000003-031F-4359-B713-A41BD39F75A2}"/>
            </c:ext>
          </c:extLst>
        </c:ser>
        <c:dLbls>
          <c:showLegendKey val="0"/>
          <c:showVal val="0"/>
          <c:showCatName val="0"/>
          <c:showSerName val="0"/>
          <c:showPercent val="0"/>
          <c:showBubbleSize val="0"/>
        </c:dLbls>
        <c:marker val="1"/>
        <c:smooth val="0"/>
        <c:axId val="1124908544"/>
        <c:axId val="1124909024"/>
      </c:lineChart>
      <c:catAx>
        <c:axId val="11249085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crossAx val="1124909024"/>
        <c:crosses val="autoZero"/>
        <c:auto val="1"/>
        <c:lblAlgn val="ctr"/>
        <c:lblOffset val="100"/>
        <c:noMultiLvlLbl val="0"/>
      </c:catAx>
      <c:valAx>
        <c:axId val="1124909024"/>
        <c:scaling>
          <c:orientation val="minMax"/>
        </c:scaling>
        <c:delete val="1"/>
        <c:axPos val="l"/>
        <c:numFmt formatCode="0.0%" sourceLinked="1"/>
        <c:majorTickMark val="none"/>
        <c:minorTickMark val="none"/>
        <c:tickLblPos val="nextTo"/>
        <c:crossAx val="1124908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j-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600">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E57FE4-CEF4-407B-9B3C-7D051C317436}" type="datetimeFigureOut">
              <a:rPr lang="en-GB" smtClean="0"/>
              <a:t>11/05/2025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C40AB9-37EA-4463-B4E2-4C8CA664EFF8}" type="slidenum">
              <a:rPr lang="en-GB" smtClean="0"/>
              <a:t>‹#›</a:t>
            </a:fld>
            <a:endParaRPr lang="en-GB"/>
          </a:p>
        </p:txBody>
      </p:sp>
    </p:spTree>
    <p:extLst>
      <p:ext uri="{BB962C8B-B14F-4D97-AF65-F5344CB8AC3E}">
        <p14:creationId xmlns:p14="http://schemas.microsoft.com/office/powerpoint/2010/main" val="826066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A7277A75-F3FE-4904-A6C7-4DE12A8A0934}" type="slidenum">
              <a:rPr lang="en-GB" smtClean="0"/>
              <a:t>2</a:t>
            </a:fld>
            <a:endParaRPr lang="en-GB"/>
          </a:p>
        </p:txBody>
      </p:sp>
    </p:spTree>
    <p:extLst>
      <p:ext uri="{BB962C8B-B14F-4D97-AF65-F5344CB8AC3E}">
        <p14:creationId xmlns:p14="http://schemas.microsoft.com/office/powerpoint/2010/main" val="616046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err="1">
                <a:effectLst/>
                <a:latin typeface="Aptos" panose="020B0004020202020204" pitchFamily="34" charset="0"/>
                <a:ea typeface="Aptos" panose="020B0004020202020204" pitchFamily="34" charset="0"/>
                <a:cs typeface="Times New Roman" panose="02020603050405020304" pitchFamily="18" charset="0"/>
              </a:rPr>
              <a:t>emphasing</a:t>
            </a:r>
            <a:r>
              <a:rPr lang="en-GB" sz="1800" dirty="0">
                <a:effectLst/>
                <a:latin typeface="Aptos" panose="020B0004020202020204" pitchFamily="34" charset="0"/>
                <a:ea typeface="Aptos" panose="020B0004020202020204" pitchFamily="34" charset="0"/>
                <a:cs typeface="Times New Roman" panose="02020603050405020304" pitchFamily="18" charset="0"/>
              </a:rPr>
              <a:t> how the campaign insights are there to help, to really compliment the data and provide people with access to insight informed resources and tools to help us continue to engage more and more women and girls in what we do (and will support us in putting together our respective action plans).</a:t>
            </a:r>
            <a:endParaRPr lang="en-GB" dirty="0"/>
          </a:p>
        </p:txBody>
      </p:sp>
      <p:sp>
        <p:nvSpPr>
          <p:cNvPr id="4" name="Slide Number Placeholder 3"/>
          <p:cNvSpPr>
            <a:spLocks noGrp="1"/>
          </p:cNvSpPr>
          <p:nvPr>
            <p:ph type="sldNum" sz="quarter" idx="5"/>
          </p:nvPr>
        </p:nvSpPr>
        <p:spPr/>
        <p:txBody>
          <a:bodyPr/>
          <a:lstStyle/>
          <a:p>
            <a:fld id="{E6C40AB9-37EA-4463-B4E2-4C8CA664EFF8}" type="slidenum">
              <a:rPr lang="en-GB" smtClean="0"/>
              <a:t>14</a:t>
            </a:fld>
            <a:endParaRPr lang="en-GB"/>
          </a:p>
        </p:txBody>
      </p:sp>
    </p:spTree>
    <p:extLst>
      <p:ext uri="{BB962C8B-B14F-4D97-AF65-F5344CB8AC3E}">
        <p14:creationId xmlns:p14="http://schemas.microsoft.com/office/powerpoint/2010/main" val="140662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800" dirty="0">
                <a:effectLst/>
                <a:latin typeface="Verdana" panose="020B0604030504040204" pitchFamily="34" charset="0"/>
                <a:ea typeface="Aptos" panose="020B0004020202020204" pitchFamily="34" charset="0"/>
                <a:cs typeface="Aptos" panose="020B0004020202020204" pitchFamily="34" charset="0"/>
              </a:rPr>
              <a:t>I think this workshop is a good way of inviting people in to start thinking about whether they want to contribute to a Region wide plan? Are they already doing things that already would be contributing? And if you're not do you want to be ? Do you think you should be ? Is this an opportunity for some real focus and energy? etc </a:t>
            </a:r>
            <a:r>
              <a:rPr lang="en-GB" sz="1800" dirty="0" err="1">
                <a:effectLst/>
                <a:latin typeface="Verdana" panose="020B0604030504040204" pitchFamily="34" charset="0"/>
                <a:ea typeface="Aptos" panose="020B0004020202020204" pitchFamily="34" charset="0"/>
                <a:cs typeface="Aptos" panose="020B0004020202020204" pitchFamily="34" charset="0"/>
              </a:rPr>
              <a:t>etc</a:t>
            </a:r>
            <a:r>
              <a:rPr lang="en-GB" sz="1800" dirty="0">
                <a:effectLst/>
                <a:latin typeface="Verdana" panose="020B060403050404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sz="1800" dirty="0">
                <a:effectLst/>
                <a:latin typeface="Verdana" panose="020B0604030504040204" pitchFamily="34" charset="0"/>
                <a:ea typeface="Aptos" panose="020B0004020202020204" pitchFamily="34" charset="0"/>
                <a:cs typeface="Aptos" panose="020B0004020202020204" pitchFamily="34" charset="0"/>
              </a:rPr>
              <a:t> </a:t>
            </a:r>
            <a:endParaRPr lang="en-GB" sz="1800" dirty="0">
              <a:effectLst/>
              <a:latin typeface="Aptos" panose="020B0004020202020204" pitchFamily="34" charset="0"/>
              <a:ea typeface="Aptos" panose="020B0004020202020204" pitchFamily="34" charset="0"/>
              <a:cs typeface="Aptos" panose="020B0004020202020204" pitchFamily="34" charset="0"/>
            </a:endParaRPr>
          </a:p>
          <a:p>
            <a:r>
              <a:rPr lang="en-GB" dirty="0"/>
              <a:t>Huge opportunity for us here to share our stories and work around place and partnerships</a:t>
            </a:r>
          </a:p>
        </p:txBody>
      </p:sp>
      <p:sp>
        <p:nvSpPr>
          <p:cNvPr id="4" name="Slide Number Placeholder 3"/>
          <p:cNvSpPr>
            <a:spLocks noGrp="1"/>
          </p:cNvSpPr>
          <p:nvPr>
            <p:ph type="sldNum" sz="quarter" idx="5"/>
          </p:nvPr>
        </p:nvSpPr>
        <p:spPr/>
        <p:txBody>
          <a:bodyPr/>
          <a:lstStyle/>
          <a:p>
            <a:fld id="{E6C40AB9-37EA-4463-B4E2-4C8CA664EFF8}" type="slidenum">
              <a:rPr lang="en-GB" smtClean="0"/>
              <a:t>20</a:t>
            </a:fld>
            <a:endParaRPr lang="en-GB"/>
          </a:p>
        </p:txBody>
      </p:sp>
    </p:spTree>
    <p:extLst>
      <p:ext uri="{BB962C8B-B14F-4D97-AF65-F5344CB8AC3E}">
        <p14:creationId xmlns:p14="http://schemas.microsoft.com/office/powerpoint/2010/main" val="2073684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help and support us compiling our action plan</a:t>
            </a:r>
          </a:p>
        </p:txBody>
      </p:sp>
      <p:sp>
        <p:nvSpPr>
          <p:cNvPr id="4" name="Slide Number Placeholder 3"/>
          <p:cNvSpPr>
            <a:spLocks noGrp="1"/>
          </p:cNvSpPr>
          <p:nvPr>
            <p:ph type="sldNum" sz="quarter" idx="5"/>
          </p:nvPr>
        </p:nvSpPr>
        <p:spPr/>
        <p:txBody>
          <a:bodyPr/>
          <a:lstStyle/>
          <a:p>
            <a:fld id="{E6C40AB9-37EA-4463-B4E2-4C8CA664EFF8}" type="slidenum">
              <a:rPr lang="en-GB" smtClean="0"/>
              <a:t>23</a:t>
            </a:fld>
            <a:endParaRPr lang="en-GB"/>
          </a:p>
        </p:txBody>
      </p:sp>
    </p:spTree>
    <p:extLst>
      <p:ext uri="{BB962C8B-B14F-4D97-AF65-F5344CB8AC3E}">
        <p14:creationId xmlns:p14="http://schemas.microsoft.com/office/powerpoint/2010/main" val="262852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GB" sz="1800" b="1" i="0" dirty="0">
                <a:solidFill>
                  <a:srgbClr val="000000"/>
                </a:solidFill>
                <a:effectLst/>
                <a:latin typeface="Aptos" panose="020B0004020202020204" pitchFamily="34" charset="0"/>
              </a:rPr>
              <a:t>The overall picture for men and women</a:t>
            </a:r>
            <a:r>
              <a:rPr lang="en-GB" sz="1800" b="0" i="0" dirty="0">
                <a:solidFill>
                  <a:srgbClr val="000000"/>
                </a:solidFill>
                <a:effectLst/>
                <a:latin typeface="Aptos" panose="020B0004020202020204" pitchFamily="34" charset="0"/>
              </a:rPr>
              <a:t> </a:t>
            </a:r>
            <a:endParaRPr lang="en-GB"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800" b="0" i="0" dirty="0">
                <a:solidFill>
                  <a:srgbClr val="000000"/>
                </a:solidFill>
                <a:effectLst/>
                <a:latin typeface="Aptos" panose="020B0004020202020204" pitchFamily="34" charset="0"/>
              </a:rPr>
              <a:t>In greater Manchester the overall picture shows us that there is a gap between men and women when it comes to their activity levels.  </a:t>
            </a:r>
            <a:endParaRPr lang="en-GB"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800" b="0" i="0" dirty="0">
                <a:solidFill>
                  <a:srgbClr val="000000"/>
                </a:solidFill>
                <a:effectLst/>
                <a:latin typeface="Aptos" panose="020B0004020202020204" pitchFamily="34" charset="0"/>
              </a:rPr>
              <a:t>Whilst the activity levels for both men and women has risen steadily since the pandemic there still remains a gap of approximately 4 percentage points.  </a:t>
            </a:r>
            <a:endParaRPr lang="en-GB" b="0" i="0" dirty="0">
              <a:solidFill>
                <a:srgbClr val="000000"/>
              </a:solidFill>
              <a:effectLst/>
              <a:latin typeface="Segoe UI" panose="020B0502040204020203" pitchFamily="34" charset="0"/>
            </a:endParaRPr>
          </a:p>
          <a:p>
            <a:pPr algn="l" rtl="0" fontAlgn="base">
              <a:lnSpc>
                <a:spcPts val="1564"/>
              </a:lnSpc>
              <a:spcAft>
                <a:spcPts val="800"/>
              </a:spcAft>
            </a:pPr>
            <a:r>
              <a:rPr lang="en-GB" sz="1800" b="0" i="0" dirty="0">
                <a:solidFill>
                  <a:srgbClr val="000000"/>
                </a:solidFill>
                <a:effectLst/>
                <a:latin typeface="Aptos" panose="020B0004020202020204" pitchFamily="34" charset="0"/>
              </a:rPr>
              <a:t>Despite the consistent gap, things are moving in the right direction – activity levels for women have risen higher than they were when the survey was first carried out in 2015/16.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5</a:t>
            </a:fld>
            <a:endParaRPr lang="en-GB"/>
          </a:p>
        </p:txBody>
      </p:sp>
    </p:spTree>
    <p:extLst>
      <p:ext uri="{BB962C8B-B14F-4D97-AF65-F5344CB8AC3E}">
        <p14:creationId xmlns:p14="http://schemas.microsoft.com/office/powerpoint/2010/main" val="1639741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5503C-E7B3-BE44-63D1-CE63F8CB31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C9C14F-00B7-CCDF-4434-B25941DD7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EF6B4-1287-841A-EF6B-5D35D7B27963}"/>
              </a:ext>
            </a:extLst>
          </p:cNvPr>
          <p:cNvSpPr>
            <a:spLocks noGrp="1"/>
          </p:cNvSpPr>
          <p:nvPr>
            <p:ph type="body" idx="1"/>
          </p:nvPr>
        </p:nvSpPr>
        <p:spPr/>
        <p:txBody>
          <a:bodyPr/>
          <a:lstStyle/>
          <a:p>
            <a:pPr algn="l" rtl="0" fontAlgn="base">
              <a:lnSpc>
                <a:spcPts val="1564"/>
              </a:lnSpc>
              <a:spcAft>
                <a:spcPts val="800"/>
              </a:spcAft>
              <a:buNone/>
            </a:pPr>
            <a:r>
              <a:rPr lang="en-GB" sz="1800" b="0" i="0" dirty="0">
                <a:solidFill>
                  <a:srgbClr val="000000"/>
                </a:solidFill>
                <a:effectLst/>
                <a:latin typeface="Aptos" panose="020B0004020202020204" pitchFamily="34" charset="0"/>
              </a:rPr>
              <a:t>We can also use the data to explore the different activities that make up overall activity levels for women.  </a:t>
            </a:r>
            <a:endParaRPr lang="en-GB"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800" b="0" i="0" dirty="0">
                <a:solidFill>
                  <a:srgbClr val="000000"/>
                </a:solidFill>
                <a:effectLst/>
                <a:latin typeface="Aptos" panose="020B0004020202020204" pitchFamily="34" charset="0"/>
              </a:rPr>
              <a:t>Walking for leisure being the most popular form of exercise with cycling being the least popular.  </a:t>
            </a:r>
            <a:endParaRPr lang="en-GB" b="0" i="0" dirty="0">
              <a:solidFill>
                <a:srgbClr val="000000"/>
              </a:solidFill>
              <a:effectLst/>
              <a:latin typeface="Segoe UI" panose="020B0502040204020203" pitchFamily="34" charset="0"/>
            </a:endParaRPr>
          </a:p>
          <a:p>
            <a:pPr algn="l" rtl="0" fontAlgn="base">
              <a:lnSpc>
                <a:spcPts val="1564"/>
              </a:lnSpc>
              <a:spcAft>
                <a:spcPts val="800"/>
              </a:spcAft>
            </a:pPr>
            <a:r>
              <a:rPr lang="en-GB" sz="1800" b="0" i="0" dirty="0">
                <a:solidFill>
                  <a:srgbClr val="000000"/>
                </a:solidFill>
                <a:effectLst/>
                <a:latin typeface="Aptos" panose="020B0004020202020204" pitchFamily="34" charset="0"/>
              </a:rPr>
              <a:t>There is a significant gender gap when it comes to traditional sport with men spending significantly more time playing traditional sports than women.  </a:t>
            </a:r>
            <a:endParaRPr lang="en-GB" b="0" i="0" dirty="0">
              <a:solidFill>
                <a:srgbClr val="000000"/>
              </a:solidFill>
              <a:effectLst/>
              <a:latin typeface="Segoe UI" panose="020B0502040204020203" pitchFamily="34" charset="0"/>
            </a:endParaRPr>
          </a:p>
          <a:p>
            <a:r>
              <a:rPr lang="en-US" dirty="0"/>
              <a:t>35% of minutes from walking</a:t>
            </a:r>
          </a:p>
          <a:p>
            <a:r>
              <a:rPr lang="en-US" dirty="0"/>
              <a:t>41% of minutes from walking and gardening</a:t>
            </a:r>
          </a:p>
        </p:txBody>
      </p:sp>
      <p:sp>
        <p:nvSpPr>
          <p:cNvPr id="4" name="Slide Number Placeholder 3">
            <a:extLst>
              <a:ext uri="{FF2B5EF4-FFF2-40B4-BE49-F238E27FC236}">
                <a16:creationId xmlns:a16="http://schemas.microsoft.com/office/drawing/2014/main" id="{4EF62415-35B7-E3F3-5EF3-CC84AF097A77}"/>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CABF61-C100-4B80-B600-400B65B2E28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8447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4F99DE-8950-E1BA-6E24-088272104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483863-E95F-2250-9B71-4DF32FFF6D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1A5D9B-873E-8C47-E8B0-125670C5D885}"/>
              </a:ext>
            </a:extLst>
          </p:cNvPr>
          <p:cNvSpPr>
            <a:spLocks noGrp="1"/>
          </p:cNvSpPr>
          <p:nvPr>
            <p:ph type="body" idx="1"/>
          </p:nvPr>
        </p:nvSpPr>
        <p:spPr/>
        <p:txBody>
          <a:bodyPr/>
          <a:lstStyle/>
          <a:p>
            <a:r>
              <a:rPr lang="en-GB" sz="1800" b="0" i="0" dirty="0">
                <a:solidFill>
                  <a:srgbClr val="000000"/>
                </a:solidFill>
                <a:effectLst/>
                <a:latin typeface="Aptos" panose="020B0004020202020204" pitchFamily="34" charset="0"/>
              </a:rPr>
              <a:t>By taking a view across the life-course we can see how women’s activity levels change over time with the most significant dip occurring between the ages of 35-44 and a steady decline from 55 onwards.  </a:t>
            </a:r>
            <a:endParaRPr lang="en-GB" dirty="0"/>
          </a:p>
        </p:txBody>
      </p:sp>
      <p:sp>
        <p:nvSpPr>
          <p:cNvPr id="4" name="Slide Number Placeholder 3">
            <a:extLst>
              <a:ext uri="{FF2B5EF4-FFF2-40B4-BE49-F238E27FC236}">
                <a16:creationId xmlns:a16="http://schemas.microsoft.com/office/drawing/2014/main" id="{D27C83DA-97B1-CE84-A1A8-218840FEE83B}"/>
              </a:ext>
            </a:extLst>
          </p:cNvPr>
          <p:cNvSpPr>
            <a:spLocks noGrp="1"/>
          </p:cNvSpPr>
          <p:nvPr>
            <p:ph type="sldNum" sz="quarter" idx="5"/>
          </p:nvPr>
        </p:nvSpPr>
        <p:spPr/>
        <p:txBody>
          <a:bodyPr/>
          <a:lstStyle/>
          <a:p>
            <a:fld id="{84CABF61-C100-4B80-B600-400B65B2E28A}" type="slidenum">
              <a:rPr lang="en-GB" smtClean="0"/>
              <a:t>7</a:t>
            </a:fld>
            <a:endParaRPr lang="en-GB"/>
          </a:p>
        </p:txBody>
      </p:sp>
    </p:spTree>
    <p:extLst>
      <p:ext uri="{BB962C8B-B14F-4D97-AF65-F5344CB8AC3E}">
        <p14:creationId xmlns:p14="http://schemas.microsoft.com/office/powerpoint/2010/main" val="3266684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564"/>
              </a:lnSpc>
              <a:spcAft>
                <a:spcPts val="800"/>
              </a:spcAft>
              <a:buNone/>
            </a:pPr>
            <a:r>
              <a:rPr lang="en-GB" sz="1800" b="1" i="0" dirty="0">
                <a:solidFill>
                  <a:srgbClr val="000000"/>
                </a:solidFill>
                <a:effectLst/>
                <a:latin typeface="Aptos" panose="020B0004020202020204" pitchFamily="34" charset="0"/>
              </a:rPr>
              <a:t>breakdown by different demographics </a:t>
            </a:r>
            <a:r>
              <a:rPr lang="en-GB" sz="1800" b="0" i="0" dirty="0">
                <a:solidFill>
                  <a:srgbClr val="000000"/>
                </a:solidFill>
                <a:effectLst/>
                <a:latin typeface="Aptos" panose="020B0004020202020204" pitchFamily="34" charset="0"/>
              </a:rPr>
              <a:t> </a:t>
            </a:r>
            <a:endParaRPr lang="en-GB" b="0" i="0" dirty="0">
              <a:solidFill>
                <a:srgbClr val="000000"/>
              </a:solidFill>
              <a:effectLst/>
              <a:latin typeface="Segoe UI" panose="020B0502040204020203" pitchFamily="34" charset="0"/>
            </a:endParaRPr>
          </a:p>
          <a:p>
            <a:pPr algn="l" rtl="0" fontAlgn="base">
              <a:lnSpc>
                <a:spcPts val="1564"/>
              </a:lnSpc>
              <a:spcAft>
                <a:spcPts val="800"/>
              </a:spcAft>
              <a:buNone/>
            </a:pPr>
            <a:r>
              <a:rPr lang="en-GB" sz="1800" b="0" i="0" dirty="0">
                <a:solidFill>
                  <a:srgbClr val="000000"/>
                </a:solidFill>
                <a:effectLst/>
                <a:latin typeface="Aptos" panose="020B0004020202020204" pitchFamily="34" charset="0"/>
              </a:rPr>
              <a:t>The data can also then show us the further inequalities that exist, women with a limiting illness, those from low socio-economic, minority ethnic group and those not in work are all significantly less active that the average for women in GM.  </a:t>
            </a:r>
            <a:endParaRPr lang="en-GB" b="0" i="0" dirty="0">
              <a:solidFill>
                <a:srgbClr val="000000"/>
              </a:solidFill>
              <a:effectLst/>
              <a:latin typeface="Segoe UI" panose="020B0502040204020203" pitchFamily="34" charset="0"/>
            </a:endParaRPr>
          </a:p>
          <a:p>
            <a:pPr algn="l" rtl="0" fontAlgn="base">
              <a:lnSpc>
                <a:spcPts val="1564"/>
              </a:lnSpc>
              <a:spcAft>
                <a:spcPts val="800"/>
              </a:spcAft>
            </a:pPr>
            <a:r>
              <a:rPr lang="en-GB" sz="1800" b="0" i="0" dirty="0">
                <a:solidFill>
                  <a:srgbClr val="000000"/>
                </a:solidFill>
                <a:effectLst/>
                <a:latin typeface="Aptos" panose="020B0004020202020204" pitchFamily="34" charset="0"/>
              </a:rPr>
              <a:t>By understanding these inequalities we can ensure that initiatives are targeted and designed to tackle the barriers faced by women in these least active groups.  </a:t>
            </a:r>
            <a:endParaRPr lang="en-GB" b="0" i="0" dirty="0">
              <a:solidFill>
                <a:srgbClr val="000000"/>
              </a:solidFill>
              <a:effectLst/>
              <a:latin typeface="Segoe UI" panose="020B0502040204020203" pitchFamily="34" charset="0"/>
            </a:endParaRPr>
          </a:p>
          <a:p>
            <a:endParaRPr lang="en-GB" dirty="0"/>
          </a:p>
        </p:txBody>
      </p:sp>
      <p:sp>
        <p:nvSpPr>
          <p:cNvPr id="4" name="Slide Number Placeholder 3"/>
          <p:cNvSpPr>
            <a:spLocks noGrp="1"/>
          </p:cNvSpPr>
          <p:nvPr>
            <p:ph type="sldNum" sz="quarter" idx="5"/>
          </p:nvPr>
        </p:nvSpPr>
        <p:spPr/>
        <p:txBody>
          <a:bodyPr/>
          <a:lstStyle/>
          <a:p>
            <a:fld id="{84CABF61-C100-4B80-B600-400B65B2E28A}" type="slidenum">
              <a:rPr lang="en-GB" smtClean="0"/>
              <a:t>8</a:t>
            </a:fld>
            <a:endParaRPr lang="en-GB"/>
          </a:p>
        </p:txBody>
      </p:sp>
    </p:spTree>
    <p:extLst>
      <p:ext uri="{BB962C8B-B14F-4D97-AF65-F5344CB8AC3E}">
        <p14:creationId xmlns:p14="http://schemas.microsoft.com/office/powerpoint/2010/main" val="264042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an overview of our borough data shows where the inequality gaps between men and women are greatest, but also in which boroughs women are most inactive. Interestingly, in 3 of our boroughs women are more inactive than men, particularly evident in Stockport.  But, this really is just headline data and there will be intersectional inequalities that </a:t>
            </a:r>
          </a:p>
        </p:txBody>
      </p:sp>
      <p:sp>
        <p:nvSpPr>
          <p:cNvPr id="4" name="Slide Number Placeholder 3"/>
          <p:cNvSpPr>
            <a:spLocks noGrp="1"/>
          </p:cNvSpPr>
          <p:nvPr>
            <p:ph type="sldNum" sz="quarter" idx="5"/>
          </p:nvPr>
        </p:nvSpPr>
        <p:spPr/>
        <p:txBody>
          <a:bodyPr/>
          <a:lstStyle/>
          <a:p>
            <a:fld id="{E6C40AB9-37EA-4463-B4E2-4C8CA664EFF8}" type="slidenum">
              <a:rPr lang="en-GB" smtClean="0"/>
              <a:t>9</a:t>
            </a:fld>
            <a:endParaRPr lang="en-GB"/>
          </a:p>
        </p:txBody>
      </p:sp>
    </p:spTree>
    <p:extLst>
      <p:ext uri="{BB962C8B-B14F-4D97-AF65-F5344CB8AC3E}">
        <p14:creationId xmlns:p14="http://schemas.microsoft.com/office/powerpoint/2010/main" val="3891190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3C3C3B"/>
              </a:solidFill>
              <a:effectLst/>
              <a:latin typeface="Verdana" panose="020B0604030504040204" pitchFamily="34" charset="0"/>
            </a:endParaRPr>
          </a:p>
          <a:p>
            <a:endParaRPr lang="en-GB" dirty="0"/>
          </a:p>
        </p:txBody>
      </p:sp>
      <p:sp>
        <p:nvSpPr>
          <p:cNvPr id="4" name="Slide Number Placeholder 3"/>
          <p:cNvSpPr>
            <a:spLocks noGrp="1"/>
          </p:cNvSpPr>
          <p:nvPr>
            <p:ph type="sldNum" sz="quarter" idx="5"/>
          </p:nvPr>
        </p:nvSpPr>
        <p:spPr/>
        <p:txBody>
          <a:bodyPr/>
          <a:lstStyle/>
          <a:p>
            <a:fld id="{BEBA945A-7A47-46E5-8117-ADA3606516B7}" type="slidenum">
              <a:rPr lang="en-GB" smtClean="0"/>
              <a:t>11</a:t>
            </a:fld>
            <a:endParaRPr lang="en-GB"/>
          </a:p>
        </p:txBody>
      </p:sp>
    </p:spTree>
    <p:extLst>
      <p:ext uri="{BB962C8B-B14F-4D97-AF65-F5344CB8AC3E}">
        <p14:creationId xmlns:p14="http://schemas.microsoft.com/office/powerpoint/2010/main" val="45339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ptos" panose="020B0004020202020204" pitchFamily="34" charset="0"/>
                <a:ea typeface="Aptos" panose="020B0004020202020204" pitchFamily="34" charset="0"/>
                <a:cs typeface="Aptos" panose="020B0004020202020204" pitchFamily="34" charset="0"/>
              </a:rPr>
              <a:t>Can this be a space to </a:t>
            </a:r>
            <a:r>
              <a:rPr lang="en-GB" sz="1200" dirty="0">
                <a:effectLst/>
                <a:latin typeface="Aptos" panose="020B0004020202020204" pitchFamily="34" charset="0"/>
                <a:ea typeface="Aptos" panose="020B0004020202020204" pitchFamily="34" charset="0"/>
                <a:cs typeface="Aptos" panose="020B0004020202020204" pitchFamily="34" charset="0"/>
              </a:rPr>
              <a:t> generate some interest in this as a collective.  Get people to start thinking about where we already have some good stories to share and tell, where there may be </a:t>
            </a:r>
            <a:r>
              <a:rPr lang="en-GB" sz="1200" dirty="0" err="1">
                <a:effectLst/>
                <a:latin typeface="Aptos" panose="020B0004020202020204" pitchFamily="34" charset="0"/>
                <a:ea typeface="Aptos" panose="020B0004020202020204" pitchFamily="34" charset="0"/>
                <a:cs typeface="Aptos" panose="020B0004020202020204" pitchFamily="34" charset="0"/>
              </a:rPr>
              <a:t>opps</a:t>
            </a:r>
            <a:r>
              <a:rPr lang="en-GB" sz="1200" dirty="0">
                <a:effectLst/>
                <a:latin typeface="Aptos" panose="020B0004020202020204" pitchFamily="34" charset="0"/>
                <a:ea typeface="Aptos" panose="020B0004020202020204" pitchFamily="34" charset="0"/>
                <a:cs typeface="Aptos" panose="020B0004020202020204" pitchFamily="34" charset="0"/>
              </a:rPr>
              <a:t> to collaborate across our networks and systems. </a:t>
            </a:r>
          </a:p>
          <a:p>
            <a:endParaRPr lang="en-GB" dirty="0"/>
          </a:p>
        </p:txBody>
      </p:sp>
      <p:sp>
        <p:nvSpPr>
          <p:cNvPr id="4" name="Slide Number Placeholder 3"/>
          <p:cNvSpPr>
            <a:spLocks noGrp="1"/>
          </p:cNvSpPr>
          <p:nvPr>
            <p:ph type="sldNum" sz="quarter" idx="5"/>
          </p:nvPr>
        </p:nvSpPr>
        <p:spPr/>
        <p:txBody>
          <a:bodyPr/>
          <a:lstStyle/>
          <a:p>
            <a:fld id="{E6C40AB9-37EA-4463-B4E2-4C8CA664EFF8}" type="slidenum">
              <a:rPr lang="en-GB" smtClean="0"/>
              <a:t>12</a:t>
            </a:fld>
            <a:endParaRPr lang="en-GB"/>
          </a:p>
        </p:txBody>
      </p:sp>
    </p:spTree>
    <p:extLst>
      <p:ext uri="{BB962C8B-B14F-4D97-AF65-F5344CB8AC3E}">
        <p14:creationId xmlns:p14="http://schemas.microsoft.com/office/powerpoint/2010/main" val="393260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ptos" panose="020B0004020202020204" pitchFamily="34" charset="0"/>
                <a:ea typeface="Aptos" panose="020B0004020202020204" pitchFamily="34" charset="0"/>
                <a:cs typeface="Aptos" panose="020B0004020202020204" pitchFamily="34" charset="0"/>
              </a:rPr>
              <a:t>Can this be a space to </a:t>
            </a:r>
            <a:r>
              <a:rPr lang="en-GB" sz="1200" dirty="0">
                <a:effectLst/>
                <a:latin typeface="Aptos" panose="020B0004020202020204" pitchFamily="34" charset="0"/>
                <a:ea typeface="Aptos" panose="020B0004020202020204" pitchFamily="34" charset="0"/>
                <a:cs typeface="Aptos" panose="020B0004020202020204" pitchFamily="34" charset="0"/>
              </a:rPr>
              <a:t> generate some interest in this as a collective.  Get people to start thinking about where we already have some good stories to share and tell, where there may be </a:t>
            </a:r>
            <a:r>
              <a:rPr lang="en-GB" sz="1200" dirty="0" err="1">
                <a:effectLst/>
                <a:latin typeface="Aptos" panose="020B0004020202020204" pitchFamily="34" charset="0"/>
                <a:ea typeface="Aptos" panose="020B0004020202020204" pitchFamily="34" charset="0"/>
                <a:cs typeface="Aptos" panose="020B0004020202020204" pitchFamily="34" charset="0"/>
              </a:rPr>
              <a:t>opps</a:t>
            </a:r>
            <a:r>
              <a:rPr lang="en-GB" sz="1200" dirty="0">
                <a:effectLst/>
                <a:latin typeface="Aptos" panose="020B0004020202020204" pitchFamily="34" charset="0"/>
                <a:ea typeface="Aptos" panose="020B0004020202020204" pitchFamily="34" charset="0"/>
                <a:cs typeface="Aptos" panose="020B0004020202020204" pitchFamily="34" charset="0"/>
              </a:rPr>
              <a:t> to collaborate across our networks and systems. </a:t>
            </a:r>
          </a:p>
          <a:p>
            <a:endParaRPr lang="en-GB" dirty="0"/>
          </a:p>
        </p:txBody>
      </p:sp>
      <p:sp>
        <p:nvSpPr>
          <p:cNvPr id="4" name="Slide Number Placeholder 3"/>
          <p:cNvSpPr>
            <a:spLocks noGrp="1"/>
          </p:cNvSpPr>
          <p:nvPr>
            <p:ph type="sldNum" sz="quarter" idx="5"/>
          </p:nvPr>
        </p:nvSpPr>
        <p:spPr/>
        <p:txBody>
          <a:bodyPr/>
          <a:lstStyle/>
          <a:p>
            <a:fld id="{E6C40AB9-37EA-4463-B4E2-4C8CA664EFF8}" type="slidenum">
              <a:rPr lang="en-GB" smtClean="0"/>
              <a:t>13</a:t>
            </a:fld>
            <a:endParaRPr lang="en-GB"/>
          </a:p>
        </p:txBody>
      </p:sp>
    </p:spTree>
    <p:extLst>
      <p:ext uri="{BB962C8B-B14F-4D97-AF65-F5344CB8AC3E}">
        <p14:creationId xmlns:p14="http://schemas.microsoft.com/office/powerpoint/2010/main" val="3088806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4D90C-7759-948C-00E5-0DBF32BBCCE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F31C30E8-CACF-E29F-2B67-58B153CD5D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584066A-C350-FCD9-E68F-2CDDDF6B8C9F}"/>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5" name="Footer Placeholder 4">
            <a:extLst>
              <a:ext uri="{FF2B5EF4-FFF2-40B4-BE49-F238E27FC236}">
                <a16:creationId xmlns:a16="http://schemas.microsoft.com/office/drawing/2014/main" id="{68869B32-3065-2F57-E177-C43CFA384D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B10F28-ED92-2DD7-3B52-EA19B360E93E}"/>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2109221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E3EB1-2676-34AD-9386-D55F1B949A9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D9B5D0D-945E-88E7-F9C1-B22D4BD1949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AE05F97-637D-7047-7180-34CC95CCD6DE}"/>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5" name="Footer Placeholder 4">
            <a:extLst>
              <a:ext uri="{FF2B5EF4-FFF2-40B4-BE49-F238E27FC236}">
                <a16:creationId xmlns:a16="http://schemas.microsoft.com/office/drawing/2014/main" id="{24E1E4AE-C0F4-94F2-BAFF-76B5C0BA7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A2DA4-6300-B0C3-B01C-B9207C28E721}"/>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167640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466325-B850-1D8B-A607-C545BBA1A3A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AED8E0C-ED39-85A6-6D08-76911FD4565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559B9B9-AD86-8906-5841-9FAF3BBEDBE9}"/>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5" name="Footer Placeholder 4">
            <a:extLst>
              <a:ext uri="{FF2B5EF4-FFF2-40B4-BE49-F238E27FC236}">
                <a16:creationId xmlns:a16="http://schemas.microsoft.com/office/drawing/2014/main" id="{41CB89DC-B884-229E-5311-A04AB0D963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67C3A1-869A-604E-FF4F-6D1774770786}"/>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37457054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D533C39A-8036-E193-805C-CEBC376E8A53}"/>
              </a:ext>
            </a:extLst>
          </p:cNvPr>
          <p:cNvSpPr>
            <a:spLocks noGrp="1"/>
          </p:cNvSpPr>
          <p:nvPr>
            <p:ph type="pic" sz="quarter" idx="10"/>
          </p:nvPr>
        </p:nvSpPr>
        <p:spPr>
          <a:xfrm>
            <a:off x="0" y="0"/>
            <a:ext cx="12192000" cy="6858000"/>
          </a:xfrm>
          <a:custGeom>
            <a:avLst/>
            <a:gdLst>
              <a:gd name="connsiteX0" fmla="*/ 12191999 w 12192000"/>
              <a:gd name="connsiteY0" fmla="*/ 0 h 6858000"/>
              <a:gd name="connsiteX1" fmla="*/ 12192000 w 12192000"/>
              <a:gd name="connsiteY1" fmla="*/ 0 h 6858000"/>
              <a:gd name="connsiteX2" fmla="*/ 12192000 w 12192000"/>
              <a:gd name="connsiteY2" fmla="*/ 6858000 h 6858000"/>
              <a:gd name="connsiteX3" fmla="*/ 12191999 w 12192000"/>
              <a:gd name="connsiteY3" fmla="*/ 6858000 h 6858000"/>
              <a:gd name="connsiteX4" fmla="*/ 0 w 12192000"/>
              <a:gd name="connsiteY4" fmla="*/ 0 h 6858000"/>
              <a:gd name="connsiteX5" fmla="*/ 3811229 w 12192000"/>
              <a:gd name="connsiteY5" fmla="*/ 0 h 6858000"/>
              <a:gd name="connsiteX6" fmla="*/ 10874036 w 12192000"/>
              <a:gd name="connsiteY6" fmla="*/ 3219629 h 6858000"/>
              <a:gd name="connsiteX7" fmla="*/ 10873723 w 12192000"/>
              <a:gd name="connsiteY7" fmla="*/ 3221963 h 6858000"/>
              <a:gd name="connsiteX8" fmla="*/ 11521568 w 12192000"/>
              <a:gd name="connsiteY8" fmla="*/ 3517008 h 6858000"/>
              <a:gd name="connsiteX9" fmla="*/ 10866929 w 12192000"/>
              <a:gd name="connsiteY9" fmla="*/ 3803374 h 6858000"/>
              <a:gd name="connsiteX10" fmla="*/ 10867247 w 12192000"/>
              <a:gd name="connsiteY10" fmla="*/ 3810546 h 6858000"/>
              <a:gd name="connsiteX11" fmla="*/ 3799663 w 12192000"/>
              <a:gd name="connsiteY11" fmla="*/ 6858000 h 6858000"/>
              <a:gd name="connsiteX12" fmla="*/ 0 w 12192000"/>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6858000">
                <a:moveTo>
                  <a:pt x="12191999" y="0"/>
                </a:moveTo>
                <a:lnTo>
                  <a:pt x="12192000" y="0"/>
                </a:lnTo>
                <a:lnTo>
                  <a:pt x="12192000" y="6858000"/>
                </a:lnTo>
                <a:lnTo>
                  <a:pt x="12191999" y="6858000"/>
                </a:lnTo>
                <a:close/>
                <a:moveTo>
                  <a:pt x="0" y="0"/>
                </a:moveTo>
                <a:lnTo>
                  <a:pt x="3811229" y="0"/>
                </a:lnTo>
                <a:lnTo>
                  <a:pt x="10874036" y="3219629"/>
                </a:lnTo>
                <a:lnTo>
                  <a:pt x="10873723" y="3221963"/>
                </a:lnTo>
                <a:lnTo>
                  <a:pt x="11521568" y="3517008"/>
                </a:lnTo>
                <a:lnTo>
                  <a:pt x="10866929" y="3803374"/>
                </a:lnTo>
                <a:lnTo>
                  <a:pt x="10867247" y="3810546"/>
                </a:lnTo>
                <a:lnTo>
                  <a:pt x="3799663" y="6858000"/>
                </a:lnTo>
                <a:lnTo>
                  <a:pt x="0" y="6858000"/>
                </a:lnTo>
                <a:close/>
              </a:path>
            </a:pathLst>
          </a:custGeom>
        </p:spPr>
        <p:txBody>
          <a:bodyPr wrap="square">
            <a:noAutofit/>
          </a:bodyPr>
          <a:lstStyle/>
          <a:p>
            <a:endParaRPr lang="en-GB"/>
          </a:p>
        </p:txBody>
      </p:sp>
    </p:spTree>
    <p:extLst>
      <p:ext uri="{BB962C8B-B14F-4D97-AF65-F5344CB8AC3E}">
        <p14:creationId xmlns:p14="http://schemas.microsoft.com/office/powerpoint/2010/main" val="570384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single cha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87E26EB-AE37-F5D7-F5A7-F143205E2C5C}"/>
              </a:ext>
            </a:extLst>
          </p:cNvPr>
          <p:cNvSpPr/>
          <p:nvPr userDrawn="1"/>
        </p:nvSpPr>
        <p:spPr>
          <a:xfrm>
            <a:off x="-6365" y="1"/>
            <a:ext cx="4604997" cy="6352371"/>
          </a:xfrm>
          <a:prstGeom prst="rect">
            <a:avLst/>
          </a:prstGeom>
          <a:solidFill>
            <a:schemeClr val="bg2">
              <a:alpha val="7830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A2D3FC9-041C-E17F-789B-D78B69D73938}"/>
              </a:ext>
            </a:extLst>
          </p:cNvPr>
          <p:cNvGrpSpPr/>
          <p:nvPr userDrawn="1"/>
        </p:nvGrpSpPr>
        <p:grpSpPr>
          <a:xfrm flipH="1">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5447622" y="1695450"/>
            <a:ext cx="6042703" cy="4243388"/>
          </a:xfrm>
          <a:prstGeom prst="rect">
            <a:avLst/>
          </a:prstGeom>
        </p:spPr>
        <p:txBody>
          <a:bodyPr/>
          <a:lstStyle/>
          <a:p>
            <a:endParaRPr lang="en-GB"/>
          </a:p>
        </p:txBody>
      </p:sp>
      <p:grpSp>
        <p:nvGrpSpPr>
          <p:cNvPr id="2" name="Group 1">
            <a:extLst>
              <a:ext uri="{FF2B5EF4-FFF2-40B4-BE49-F238E27FC236}">
                <a16:creationId xmlns:a16="http://schemas.microsoft.com/office/drawing/2014/main" id="{4C2A05BE-D056-F054-FC95-EC2899BB8FFF}"/>
              </a:ext>
            </a:extLst>
          </p:cNvPr>
          <p:cNvGrpSpPr/>
          <p:nvPr userDrawn="1"/>
        </p:nvGrpSpPr>
        <p:grpSpPr>
          <a:xfrm>
            <a:off x="3069756" y="4333464"/>
            <a:ext cx="2362559" cy="2362559"/>
            <a:chOff x="3069756" y="4333464"/>
            <a:chExt cx="2362559" cy="2362559"/>
          </a:xfrm>
        </p:grpSpPr>
        <p:sp>
          <p:nvSpPr>
            <p:cNvPr id="3" name="Oval 2">
              <a:extLst>
                <a:ext uri="{FF2B5EF4-FFF2-40B4-BE49-F238E27FC236}">
                  <a16:creationId xmlns:a16="http://schemas.microsoft.com/office/drawing/2014/main" id="{4A0FD31E-B647-3DB9-966E-66526FE0F5CE}"/>
                </a:ext>
              </a:extLst>
            </p:cNvPr>
            <p:cNvSpPr>
              <a:spLocks noChangeAspect="1"/>
            </p:cNvSpPr>
            <p:nvPr/>
          </p:nvSpPr>
          <p:spPr>
            <a:xfrm>
              <a:off x="3069756" y="4333464"/>
              <a:ext cx="2362559" cy="2362559"/>
            </a:xfrm>
            <a:prstGeom prst="ellipse">
              <a:avLst/>
            </a:prstGeom>
            <a:solidFill>
              <a:schemeClr val="bg1"/>
            </a:solidFill>
            <a:ln w="76200">
              <a:solidFill>
                <a:schemeClr val="accent1"/>
              </a:solid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D10D1B72-649E-1980-A678-50720A8830CE}"/>
                </a:ext>
              </a:extLst>
            </p:cNvPr>
            <p:cNvPicPr>
              <a:picLocks noChangeAspect="1"/>
            </p:cNvPicPr>
            <p:nvPr/>
          </p:nvPicPr>
          <p:blipFill>
            <a:blip r:embed="rId2">
              <a:duotone>
                <a:schemeClr val="accent6">
                  <a:shade val="45000"/>
                  <a:satMod val="135000"/>
                </a:schemeClr>
                <a:prstClr val="white"/>
              </a:duotone>
            </a:blip>
            <a:stretch>
              <a:fillRect/>
            </a:stretch>
          </p:blipFill>
          <p:spPr>
            <a:xfrm>
              <a:off x="3117283" y="4757845"/>
              <a:ext cx="1470504" cy="1470504"/>
            </a:xfrm>
            <a:prstGeom prst="rect">
              <a:avLst/>
            </a:prstGeom>
          </p:spPr>
        </p:pic>
        <p:pic>
          <p:nvPicPr>
            <p:cNvPr id="14" name="Picture 13">
              <a:extLst>
                <a:ext uri="{FF2B5EF4-FFF2-40B4-BE49-F238E27FC236}">
                  <a16:creationId xmlns:a16="http://schemas.microsoft.com/office/drawing/2014/main" id="{DEDE5981-55DA-1B69-BC2F-36B631005F96}"/>
                </a:ext>
              </a:extLst>
            </p:cNvPr>
            <p:cNvPicPr>
              <a:picLocks noChangeAspect="1"/>
            </p:cNvPicPr>
            <p:nvPr/>
          </p:nvPicPr>
          <p:blipFill>
            <a:blip r:embed="rId3">
              <a:duotone>
                <a:schemeClr val="accent6">
                  <a:shade val="45000"/>
                  <a:satMod val="135000"/>
                </a:schemeClr>
                <a:prstClr val="white"/>
              </a:duotone>
            </a:blip>
            <a:stretch>
              <a:fillRect/>
            </a:stretch>
          </p:blipFill>
          <p:spPr>
            <a:xfrm>
              <a:off x="3891451" y="4757845"/>
              <a:ext cx="1470504" cy="1470504"/>
            </a:xfrm>
            <a:prstGeom prst="rect">
              <a:avLst/>
            </a:prstGeom>
          </p:spPr>
        </p:pic>
      </p:grpSp>
      <p:sp>
        <p:nvSpPr>
          <p:cNvPr id="8" name="TextBox 7">
            <a:extLst>
              <a:ext uri="{FF2B5EF4-FFF2-40B4-BE49-F238E27FC236}">
                <a16:creationId xmlns:a16="http://schemas.microsoft.com/office/drawing/2014/main" id="{0011AAE4-66C1-F3E5-F1A0-E6F0F323BBC5}"/>
              </a:ext>
            </a:extLst>
          </p:cNvPr>
          <p:cNvSpPr txBox="1"/>
          <p:nvPr userDrawn="1"/>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2015-16 to 2022-23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Tree>
    <p:extLst>
      <p:ext uri="{BB962C8B-B14F-4D97-AF65-F5344CB8AC3E}">
        <p14:creationId xmlns:p14="http://schemas.microsoft.com/office/powerpoint/2010/main" val="3595608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Inactive summar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CAC467B-E6D0-B53F-580A-1A8A323C1A92}"/>
              </a:ext>
            </a:extLst>
          </p:cNvPr>
          <p:cNvSpPr/>
          <p:nvPr userDrawn="1"/>
        </p:nvSpPr>
        <p:spPr>
          <a:xfrm>
            <a:off x="530129" y="4829024"/>
            <a:ext cx="11673022" cy="1523348"/>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9" name="Group 28">
            <a:extLst>
              <a:ext uri="{FF2B5EF4-FFF2-40B4-BE49-F238E27FC236}">
                <a16:creationId xmlns:a16="http://schemas.microsoft.com/office/drawing/2014/main" id="{9A03E733-0A87-DB9E-3ADD-89FB2D10B99B}"/>
              </a:ext>
            </a:extLst>
          </p:cNvPr>
          <p:cNvGrpSpPr/>
          <p:nvPr userDrawn="1"/>
        </p:nvGrpSpPr>
        <p:grpSpPr>
          <a:xfrm>
            <a:off x="0" y="0"/>
            <a:ext cx="12192000" cy="6858000"/>
            <a:chOff x="0" y="0"/>
            <a:chExt cx="12192000" cy="6858000"/>
          </a:xfrm>
        </p:grpSpPr>
        <p:cxnSp>
          <p:nvCxnSpPr>
            <p:cNvPr id="30" name="Straight Connector 29">
              <a:extLst>
                <a:ext uri="{FF2B5EF4-FFF2-40B4-BE49-F238E27FC236}">
                  <a16:creationId xmlns:a16="http://schemas.microsoft.com/office/drawing/2014/main" id="{2BFA6ECB-8519-24CE-8987-190945AF64FA}"/>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22D5D0-0D9C-4E4A-1D32-332D840B735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96348988-279B-720A-7369-DABED6112287}"/>
                </a:ext>
              </a:extLst>
            </p:cNvPr>
            <p:cNvGrpSpPr/>
            <p:nvPr/>
          </p:nvGrpSpPr>
          <p:grpSpPr>
            <a:xfrm>
              <a:off x="359176" y="6181375"/>
              <a:ext cx="342000" cy="342000"/>
              <a:chOff x="-1837324" y="4018825"/>
              <a:chExt cx="342000" cy="342000"/>
            </a:xfrm>
          </p:grpSpPr>
          <p:sp>
            <p:nvSpPr>
              <p:cNvPr id="33" name="Oval 32">
                <a:extLst>
                  <a:ext uri="{FF2B5EF4-FFF2-40B4-BE49-F238E27FC236}">
                    <a16:creationId xmlns:a16="http://schemas.microsoft.com/office/drawing/2014/main" id="{E5532279-2387-ADEF-3A2E-144D5BA85D9E}"/>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3AFA3E5A-7A4C-68A7-57BB-0935F0047E0D}"/>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a:extLst>
              <a:ext uri="{FF2B5EF4-FFF2-40B4-BE49-F238E27FC236}">
                <a16:creationId xmlns:a16="http://schemas.microsoft.com/office/drawing/2014/main" id="{E67A365E-DB87-9A21-86C7-A1BBBEDC0566}"/>
              </a:ext>
            </a:extLst>
          </p:cNvPr>
          <p:cNvSpPr txBox="1"/>
          <p:nvPr userDrawn="1"/>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2022-23 (16+)</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Physical activity levels (excluding gardening)</a:t>
            </a:r>
          </a:p>
        </p:txBody>
      </p:sp>
      <p:sp>
        <p:nvSpPr>
          <p:cNvPr id="10" name="Chart Placeholder 5">
            <a:extLst>
              <a:ext uri="{FF2B5EF4-FFF2-40B4-BE49-F238E27FC236}">
                <a16:creationId xmlns:a16="http://schemas.microsoft.com/office/drawing/2014/main" id="{A22090DD-F8C9-B804-B9B8-DEBBD276C939}"/>
              </a:ext>
            </a:extLst>
          </p:cNvPr>
          <p:cNvSpPr>
            <a:spLocks noGrp="1"/>
          </p:cNvSpPr>
          <p:nvPr>
            <p:ph type="chart" sz="quarter" idx="10"/>
          </p:nvPr>
        </p:nvSpPr>
        <p:spPr>
          <a:xfrm>
            <a:off x="530224" y="977779"/>
            <a:ext cx="11472825" cy="5054995"/>
          </a:xfrm>
          <a:prstGeom prst="rect">
            <a:avLst/>
          </a:prstGeom>
        </p:spPr>
        <p:txBody>
          <a:bodyPr/>
          <a:lstStyle/>
          <a:p>
            <a:endParaRPr lang="en-GB"/>
          </a:p>
        </p:txBody>
      </p:sp>
    </p:spTree>
    <p:extLst>
      <p:ext uri="{BB962C8B-B14F-4D97-AF65-F5344CB8AC3E}">
        <p14:creationId xmlns:p14="http://schemas.microsoft.com/office/powerpoint/2010/main" val="34329102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single chart">
    <p:spTree>
      <p:nvGrpSpPr>
        <p:cNvPr id="1" name=""/>
        <p:cNvGrpSpPr/>
        <p:nvPr/>
      </p:nvGrpSpPr>
      <p:grpSpPr>
        <a:xfrm>
          <a:off x="0" y="0"/>
          <a:ext cx="0" cy="0"/>
          <a:chOff x="0" y="0"/>
          <a:chExt cx="0" cy="0"/>
        </a:xfrm>
      </p:grpSpPr>
      <p:sp>
        <p:nvSpPr>
          <p:cNvPr id="20" name="Chart Placeholder 18">
            <a:extLst>
              <a:ext uri="{FF2B5EF4-FFF2-40B4-BE49-F238E27FC236}">
                <a16:creationId xmlns:a16="http://schemas.microsoft.com/office/drawing/2014/main" id="{148B6F1A-D895-193E-2C8B-94642B1EF1F9}"/>
              </a:ext>
            </a:extLst>
          </p:cNvPr>
          <p:cNvSpPr>
            <a:spLocks noGrp="1"/>
          </p:cNvSpPr>
          <p:nvPr>
            <p:ph type="chart" sz="quarter" idx="10"/>
          </p:nvPr>
        </p:nvSpPr>
        <p:spPr>
          <a:xfrm>
            <a:off x="2371728" y="1834348"/>
            <a:ext cx="9118598" cy="4243388"/>
          </a:xfrm>
          <a:prstGeom prst="rect">
            <a:avLst/>
          </a:prstGeom>
        </p:spPr>
        <p:txBody>
          <a:bodyPr/>
          <a:lstStyle/>
          <a:p>
            <a:endParaRPr lang="en-GB"/>
          </a:p>
        </p:txBody>
      </p:sp>
      <p:sp>
        <p:nvSpPr>
          <p:cNvPr id="3" name="Rectangle 2">
            <a:extLst>
              <a:ext uri="{FF2B5EF4-FFF2-40B4-BE49-F238E27FC236}">
                <a16:creationId xmlns:a16="http://schemas.microsoft.com/office/drawing/2014/main" id="{6303E3AA-628C-4D37-E591-BF73594EEDAB}"/>
              </a:ext>
            </a:extLst>
          </p:cNvPr>
          <p:cNvSpPr/>
          <p:nvPr userDrawn="1"/>
        </p:nvSpPr>
        <p:spPr>
          <a:xfrm>
            <a:off x="530176" y="0"/>
            <a:ext cx="5152993" cy="635635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9A2D3FC9-041C-E17F-789B-D78B69D73938}"/>
              </a:ext>
            </a:extLst>
          </p:cNvPr>
          <p:cNvGrpSpPr/>
          <p:nvPr userDrawn="1"/>
        </p:nvGrpSpPr>
        <p:grpSpPr>
          <a:xfrm>
            <a:off x="0" y="0"/>
            <a:ext cx="12192000" cy="6858000"/>
            <a:chOff x="0" y="0"/>
            <a:chExt cx="12192000" cy="6858000"/>
          </a:xfrm>
        </p:grpSpPr>
        <p:cxnSp>
          <p:nvCxnSpPr>
            <p:cNvPr id="6" name="Straight Connector 5">
              <a:extLst>
                <a:ext uri="{FF2B5EF4-FFF2-40B4-BE49-F238E27FC236}">
                  <a16:creationId xmlns:a16="http://schemas.microsoft.com/office/drawing/2014/main" id="{7ED25DFF-D1BC-ECCA-1085-F6F939D7A544}"/>
                </a:ext>
              </a:extLst>
            </p:cNvPr>
            <p:cNvCxnSpPr>
              <a:cxnSpLocks/>
            </p:cNvCxnSpPr>
            <p:nvPr/>
          </p:nvCxnSpPr>
          <p:spPr>
            <a:xfrm>
              <a:off x="53017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D55471E-4E22-6F4A-EFE8-A290325043A9}"/>
                </a:ext>
              </a:extLst>
            </p:cNvPr>
            <p:cNvCxnSpPr>
              <a:cxnSpLocks/>
            </p:cNvCxnSpPr>
            <p:nvPr/>
          </p:nvCxnSpPr>
          <p:spPr>
            <a:xfrm>
              <a:off x="0" y="6352375"/>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953E02FB-C79E-4B0A-F985-6F5C6BE98D0C}"/>
                </a:ext>
              </a:extLst>
            </p:cNvPr>
            <p:cNvGrpSpPr/>
            <p:nvPr/>
          </p:nvGrpSpPr>
          <p:grpSpPr>
            <a:xfrm>
              <a:off x="359176" y="6181375"/>
              <a:ext cx="342000" cy="342000"/>
              <a:chOff x="-1837324" y="4018825"/>
              <a:chExt cx="342000" cy="342000"/>
            </a:xfrm>
          </p:grpSpPr>
          <p:sp>
            <p:nvSpPr>
              <p:cNvPr id="11" name="Oval 10">
                <a:extLst>
                  <a:ext uri="{FF2B5EF4-FFF2-40B4-BE49-F238E27FC236}">
                    <a16:creationId xmlns:a16="http://schemas.microsoft.com/office/drawing/2014/main" id="{E762715A-D01E-1B74-C85C-AAA7151BA838}"/>
                  </a:ext>
                </a:extLst>
              </p:cNvPr>
              <p:cNvSpPr>
                <a:spLocks noChangeAspect="1"/>
              </p:cNvSpPr>
              <p:nvPr/>
            </p:nvSpPr>
            <p:spPr>
              <a:xfrm>
                <a:off x="-1837324" y="4018825"/>
                <a:ext cx="342000" cy="342000"/>
              </a:xfrm>
              <a:prstGeom prst="ellipse">
                <a:avLst/>
              </a:prstGeom>
              <a:solidFill>
                <a:schemeClr val="bg1"/>
              </a:solidFill>
              <a:ln w="254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4333108-EC8C-2DF8-4885-7AC3E911C27E}"/>
                  </a:ext>
                </a:extLst>
              </p:cNvPr>
              <p:cNvSpPr>
                <a:spLocks noChangeAspect="1"/>
              </p:cNvSpPr>
              <p:nvPr/>
            </p:nvSpPr>
            <p:spPr>
              <a:xfrm>
                <a:off x="-1783324" y="4072825"/>
                <a:ext cx="234000" cy="234000"/>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 name="TextBox 7">
            <a:extLst>
              <a:ext uri="{FF2B5EF4-FFF2-40B4-BE49-F238E27FC236}">
                <a16:creationId xmlns:a16="http://schemas.microsoft.com/office/drawing/2014/main" id="{5CB1111E-637C-D128-EEB5-BE38AB3159B6}"/>
              </a:ext>
            </a:extLst>
          </p:cNvPr>
          <p:cNvSpPr txBox="1"/>
          <p:nvPr userDrawn="1"/>
        </p:nvSpPr>
        <p:spPr>
          <a:xfrm>
            <a:off x="5662766" y="6438535"/>
            <a:ext cx="5913438" cy="400110"/>
          </a:xfrm>
          <a:prstGeom prst="rect">
            <a:avLst/>
          </a:prstGeom>
          <a:noFill/>
        </p:spPr>
        <p:txBody>
          <a:bodyPr wrap="square">
            <a:spAutoFit/>
          </a:bodyPr>
          <a:lstStyle/>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Source: Sport England Active Lives Survey 2021-23 (aged 25-44)</a:t>
            </a:r>
          </a:p>
          <a:p>
            <a:pPr algn="r"/>
            <a:r>
              <a:rPr lang="en-GB" sz="1000" dirty="0">
                <a:latin typeface="Calibri Light" panose="020F0302020204030204" pitchFamily="34" charset="0"/>
                <a:ea typeface="Calibri Light" panose="020F0302020204030204" pitchFamily="34" charset="0"/>
                <a:cs typeface="Calibri Light" panose="020F0302020204030204" pitchFamily="34" charset="0"/>
              </a:rPr>
              <a:t>Measure: Minutes of physical activity per week by activity</a:t>
            </a:r>
          </a:p>
        </p:txBody>
      </p:sp>
    </p:spTree>
    <p:extLst>
      <p:ext uri="{BB962C8B-B14F-4D97-AF65-F5344CB8AC3E}">
        <p14:creationId xmlns:p14="http://schemas.microsoft.com/office/powerpoint/2010/main" val="2749733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9BBF9C7D-BC0E-9A7D-DB54-14629958D5B0}"/>
              </a:ext>
            </a:extLst>
          </p:cNvPr>
          <p:cNvSpPr>
            <a:spLocks noGrp="1"/>
          </p:cNvSpPr>
          <p:nvPr>
            <p:ph type="sldNum" sz="quarter" idx="12"/>
          </p:nvPr>
        </p:nvSpPr>
        <p:spPr>
          <a:xfrm>
            <a:off x="28969" y="6408738"/>
            <a:ext cx="420688" cy="365125"/>
          </a:xfrm>
          <a:prstGeom prst="rect">
            <a:avLst/>
          </a:prstGeom>
        </p:spPr>
        <p:txBody>
          <a:bodyPr/>
          <a:lstStyle>
            <a:lvl1pPr>
              <a:defRPr sz="900">
                <a:latin typeface="Gotham Rounded Book" pitchFamily="50" charset="0"/>
              </a:defRPr>
            </a:lvl1pPr>
          </a:lstStyle>
          <a:p>
            <a:fld id="{6AE8B9C9-6C3D-4255-862C-6E40CAFA0CFA}" type="slidenum">
              <a:rPr lang="en-GB" smtClean="0"/>
              <a:pPr/>
              <a:t>‹#›</a:t>
            </a:fld>
            <a:endParaRPr lang="en-GB"/>
          </a:p>
        </p:txBody>
      </p:sp>
    </p:spTree>
    <p:extLst>
      <p:ext uri="{BB962C8B-B14F-4D97-AF65-F5344CB8AC3E}">
        <p14:creationId xmlns:p14="http://schemas.microsoft.com/office/powerpoint/2010/main" val="2985120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6478-FE7A-4649-7F1E-49049C31AC9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B14EF96-16D0-1961-2952-9AD4031C9FA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20095E-5102-3D8B-BCEE-E1C5B4BCBED2}"/>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5" name="Footer Placeholder 4">
            <a:extLst>
              <a:ext uri="{FF2B5EF4-FFF2-40B4-BE49-F238E27FC236}">
                <a16:creationId xmlns:a16="http://schemas.microsoft.com/office/drawing/2014/main" id="{ED90662B-AAC9-9B31-5CFC-980315936C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AF9BD1-F0E6-2739-F065-1496F0A38458}"/>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40966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033F4-5FCB-3150-2989-BE8A9852528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A291C4-BBB6-95BF-2247-AEA31F10CB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A8C9B40-B4F3-0FEF-11A0-45B0BC0E44EC}"/>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5" name="Footer Placeholder 4">
            <a:extLst>
              <a:ext uri="{FF2B5EF4-FFF2-40B4-BE49-F238E27FC236}">
                <a16:creationId xmlns:a16="http://schemas.microsoft.com/office/drawing/2014/main" id="{6E385DA2-0EC7-06DB-5494-20560BC0B5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B59F62-E08A-A23A-3280-F8A13CB2E7A2}"/>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224505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2D42F-858F-2434-6180-7EDE68CB55A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96D6D7A-5D26-699A-802E-AEFA1C81FD7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9416F79-8DCE-E391-7471-F411291FF0B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5F1A6C1-153A-B1A6-95B5-8D53ED2D9AA6}"/>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6" name="Footer Placeholder 5">
            <a:extLst>
              <a:ext uri="{FF2B5EF4-FFF2-40B4-BE49-F238E27FC236}">
                <a16:creationId xmlns:a16="http://schemas.microsoft.com/office/drawing/2014/main" id="{A7B4A6F8-C674-7183-E343-ABBE298D50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9F12D79-E17A-3676-5132-71614E312E33}"/>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112077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B063A-6312-9697-1209-BBB671327E0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5241C09-BD74-FCC3-53FE-FBBE0FC4FE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BADCB54-BE54-B56A-DD0F-6891F59E3482}"/>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57D66D2-6CA2-F031-BA48-A76D0E79B03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0AE396C-1D48-8EAD-5D94-7006D41A5F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055DC8A-DB39-821D-B804-8E67AAF30C06}"/>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8" name="Footer Placeholder 7">
            <a:extLst>
              <a:ext uri="{FF2B5EF4-FFF2-40B4-BE49-F238E27FC236}">
                <a16:creationId xmlns:a16="http://schemas.microsoft.com/office/drawing/2014/main" id="{9F07FFC3-C8D3-AFFB-FB1B-21D17848272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E84A48A-ECC5-C3F2-1006-99AEE4168D4F}"/>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48282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B4817-0AD4-D257-067B-6319DE68E6FB}"/>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1AA0E69-785A-949E-AF47-772C31BBCA8E}"/>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4" name="Footer Placeholder 3">
            <a:extLst>
              <a:ext uri="{FF2B5EF4-FFF2-40B4-BE49-F238E27FC236}">
                <a16:creationId xmlns:a16="http://schemas.microsoft.com/office/drawing/2014/main" id="{B958881E-AE26-EFEB-3490-EDC405AF10B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EF897B1-87FE-08CF-0544-934DCA94E1E8}"/>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2756277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5249F6-78A6-1C0F-8EBC-C79D6D944C05}"/>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3" name="Footer Placeholder 2">
            <a:extLst>
              <a:ext uri="{FF2B5EF4-FFF2-40B4-BE49-F238E27FC236}">
                <a16:creationId xmlns:a16="http://schemas.microsoft.com/office/drawing/2014/main" id="{D7EE2D21-D1D2-FBEB-55FB-448E30C6524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7552B4D-61E7-8FF3-458D-2596E3F15784}"/>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381960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2DE0-EBFF-67D3-1BEA-740E11745EF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4786D9BE-A8B4-8E23-6976-7D554825E4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E22B304-9D2F-3B81-17E0-9D441D6BA7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5D39BF6-3090-2CFB-5F4F-509125F4AD16}"/>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6" name="Footer Placeholder 5">
            <a:extLst>
              <a:ext uri="{FF2B5EF4-FFF2-40B4-BE49-F238E27FC236}">
                <a16:creationId xmlns:a16="http://schemas.microsoft.com/office/drawing/2014/main" id="{0221D205-29F3-5FEA-E034-F4183541AB9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503BEAA-6D9D-531F-AC32-A5771F026C40}"/>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341652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C78E-CD14-76AB-20E0-7FDD6EE39B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E558F00-A5D2-C46A-5C70-57E22AB014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913C8CE-011F-7F49-7A66-6779D60596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8B00F2-1CC1-C6F0-5EAE-A85D3121ECB5}"/>
              </a:ext>
            </a:extLst>
          </p:cNvPr>
          <p:cNvSpPr>
            <a:spLocks noGrp="1"/>
          </p:cNvSpPr>
          <p:nvPr>
            <p:ph type="dt" sz="half" idx="10"/>
          </p:nvPr>
        </p:nvSpPr>
        <p:spPr/>
        <p:txBody>
          <a:bodyPr/>
          <a:lstStyle/>
          <a:p>
            <a:fld id="{E89D6806-A484-41EA-A595-06FF2A1D6A4D}" type="datetimeFigureOut">
              <a:rPr lang="en-GB" smtClean="0"/>
              <a:t>11/05/2025</a:t>
            </a:fld>
            <a:endParaRPr lang="en-GB"/>
          </a:p>
        </p:txBody>
      </p:sp>
      <p:sp>
        <p:nvSpPr>
          <p:cNvPr id="6" name="Footer Placeholder 5">
            <a:extLst>
              <a:ext uri="{FF2B5EF4-FFF2-40B4-BE49-F238E27FC236}">
                <a16:creationId xmlns:a16="http://schemas.microsoft.com/office/drawing/2014/main" id="{2B33A49D-8E1D-CAA5-8808-C7F2750B8C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CEFA3B5-E15D-2EDA-8A64-C4CDCF19796D}"/>
              </a:ext>
            </a:extLst>
          </p:cNvPr>
          <p:cNvSpPr>
            <a:spLocks noGrp="1"/>
          </p:cNvSpPr>
          <p:nvPr>
            <p:ph type="sldNum" sz="quarter" idx="12"/>
          </p:nvPr>
        </p:nvSpPr>
        <p:spPr/>
        <p:txBody>
          <a:bodyPr/>
          <a:lstStyle/>
          <a:p>
            <a:fld id="{33EB6D7D-995F-4ED8-AE07-67C257460FA1}" type="slidenum">
              <a:rPr lang="en-GB" smtClean="0"/>
              <a:t>‹#›</a:t>
            </a:fld>
            <a:endParaRPr lang="en-GB"/>
          </a:p>
        </p:txBody>
      </p:sp>
    </p:spTree>
    <p:extLst>
      <p:ext uri="{BB962C8B-B14F-4D97-AF65-F5344CB8AC3E}">
        <p14:creationId xmlns:p14="http://schemas.microsoft.com/office/powerpoint/2010/main" val="70180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4FF336-EE4C-5365-1245-3973B8F5D4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BD0833B-951B-B75F-0690-BACB829EDE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9A0D4DB-C82D-AC77-D8BA-255619FED5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89D6806-A484-41EA-A595-06FF2A1D6A4D}" type="datetimeFigureOut">
              <a:rPr lang="en-GB" smtClean="0"/>
              <a:t>11/05/2025</a:t>
            </a:fld>
            <a:endParaRPr lang="en-GB"/>
          </a:p>
        </p:txBody>
      </p:sp>
      <p:sp>
        <p:nvSpPr>
          <p:cNvPr id="5" name="Footer Placeholder 4">
            <a:extLst>
              <a:ext uri="{FF2B5EF4-FFF2-40B4-BE49-F238E27FC236}">
                <a16:creationId xmlns:a16="http://schemas.microsoft.com/office/drawing/2014/main" id="{A82FD537-5AC0-F692-559C-D2C8C2BE0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4027430-4229-4D12-79C3-5C495BB2F8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EB6D7D-995F-4ED8-AE07-67C257460FA1}" type="slidenum">
              <a:rPr lang="en-GB" smtClean="0"/>
              <a:t>‹#›</a:t>
            </a:fld>
            <a:endParaRPr lang="en-GB"/>
          </a:p>
        </p:txBody>
      </p:sp>
    </p:spTree>
    <p:extLst>
      <p:ext uri="{BB962C8B-B14F-4D97-AF65-F5344CB8AC3E}">
        <p14:creationId xmlns:p14="http://schemas.microsoft.com/office/powerpoint/2010/main" val="1105204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1444" y="1189703"/>
            <a:ext cx="11078608" cy="519143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Placeholder 1"/>
          <p:cNvSpPr>
            <a:spLocks noGrp="1"/>
          </p:cNvSpPr>
          <p:nvPr>
            <p:ph type="title"/>
          </p:nvPr>
        </p:nvSpPr>
        <p:spPr>
          <a:xfrm>
            <a:off x="641444" y="268271"/>
            <a:ext cx="5886157" cy="675249"/>
          </a:xfrm>
          <a:prstGeom prst="rect">
            <a:avLst/>
          </a:prstGeom>
        </p:spPr>
        <p:txBody>
          <a:bodyPr vert="horz" lIns="91440" tIns="45720" rIns="91440" bIns="45720" rtlCol="0" anchor="ctr">
            <a:noAutofit/>
          </a:bodyPr>
          <a:lstStyle/>
          <a:p>
            <a:r>
              <a:rPr lang="en-US"/>
              <a:t>Click to edit Master</a:t>
            </a:r>
            <a:endParaRPr lang="en-GB"/>
          </a:p>
        </p:txBody>
      </p:sp>
    </p:spTree>
    <p:extLst>
      <p:ext uri="{BB962C8B-B14F-4D97-AF65-F5344CB8AC3E}">
        <p14:creationId xmlns:p14="http://schemas.microsoft.com/office/powerpoint/2010/main" val="681931232"/>
      </p:ext>
    </p:extLst>
  </p:cSld>
  <p:clrMap bg1="lt1" tx1="dk1" bg2="lt2" tx2="dk2" accent1="accent1" accent2="accent2" accent3="accent3" accent4="accent4" accent5="accent5" accent6="accent6" hlink="hlink" folHlink="folHlink"/>
  <p:sldLayoutIdLst>
    <p:sldLayoutId id="2147483676" r:id="rId1"/>
  </p:sldLayoutIdLst>
  <p:txStyles>
    <p:titleStyle>
      <a:lvl1pPr algn="l" defTabSz="914400" rtl="0" eaLnBrk="1" latinLnBrk="0" hangingPunct="1">
        <a:lnSpc>
          <a:spcPct val="90000"/>
        </a:lnSpc>
        <a:spcBef>
          <a:spcPct val="0"/>
        </a:spcBef>
        <a:buNone/>
        <a:defRPr sz="3600" kern="1200">
          <a:solidFill>
            <a:schemeClr val="accent1"/>
          </a:solidFill>
          <a:latin typeface="Gotham Rounded Medium"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microsoft.com/office/2007/relationships/hdphoto" Target="../media/hdphoto1.wdp"/><Relationship Id="rId10"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i0.wp.com/coachingleaders.co.uk/wp-content/uploads/2012/05/5D-600.png?ssl=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gbr01.safelinks.protection.outlook.com/?url=https%3A%2F%2Fwww.thisgirlcan.co.uk%2Fcampaign-hub%2Fresources%2Finsight%3Fsection%3Dbelonging_starts_with_inclusion&amp;data=05%7C02%7Cclairemarshall%40gmmoving.co.uk%7C57345d67de1e485ddff908dd7dd0cb4a%7C5a7c09d1650c4190841d716e1e8f5966%7C0%7C0%7C638805057898164777%7CUnknown%7CTWFpbGZsb3d8eyJFbXB0eU1hcGkiOnRydWUsIlYiOiIwLjAuMDAwMCIsIlAiOiJXaW4zMiIsIkFOIjoiTWFpbCIsIldUIjoyfQ%3D%3D%7C0%7C%7C%7C&amp;sdata=4rIzPcyF0Me6FGaiQyvetB4vMbScvA4RTywcb7AoD1I%3D&amp;reserved=0"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thisgirlcan.co.uk/campaign-hub/resources/insight?section=belonging_starts_with_inclusion" TargetMode="External"/><Relationship Id="rId2" Type="http://schemas.openxmlformats.org/officeDocument/2006/relationships/hyperlink" Target="https://iwgwomenandsport.org/brighton-declaration/" TargetMode="External"/><Relationship Id="rId1" Type="http://schemas.openxmlformats.org/officeDocument/2006/relationships/slideLayout" Target="../slideLayouts/slideLayout2.xml"/><Relationship Id="rId6" Type="http://schemas.openxmlformats.org/officeDocument/2006/relationships/hyperlink" Target="mailto:clairemarshall@gmmoving.co.uk" TargetMode="External"/><Relationship Id="rId5" Type="http://schemas.openxmlformats.org/officeDocument/2006/relationships/hyperlink" Target="https://www.gmmoving.co.uk/commitments/people-families-and-communities/active-children-and-young-people/mental-wellbeing/" TargetMode="External"/><Relationship Id="rId4" Type="http://schemas.openxmlformats.org/officeDocument/2006/relationships/hyperlink" Target="https://www.thisgirlcan.co.uk/campaign-hub/resources/belonging-starts-inclusion-toolkit"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31000">
              <a:schemeClr val="accent1"/>
            </a:gs>
            <a:gs pos="100000">
              <a:schemeClr val="accent5"/>
            </a:gs>
          </a:gsLst>
          <a:lin ang="0" scaled="1"/>
          <a:tileRect/>
        </a:gradFill>
        <a:effectLst/>
      </p:bgPr>
    </p:bg>
    <p:spTree>
      <p:nvGrpSpPr>
        <p:cNvPr id="1" name="">
          <a:extLst>
            <a:ext uri="{FF2B5EF4-FFF2-40B4-BE49-F238E27FC236}">
              <a16:creationId xmlns:a16="http://schemas.microsoft.com/office/drawing/2014/main" id="{014AEF5F-A677-BA7C-2B55-92343F299573}"/>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96CCF4F-F314-1248-1AB9-CD64AEBF11F9}"/>
              </a:ext>
            </a:extLst>
          </p:cNvPr>
          <p:cNvPicPr>
            <a:picLocks noChangeAspect="1"/>
          </p:cNvPicPr>
          <p:nvPr/>
        </p:nvPicPr>
        <p:blipFill>
          <a:blip r:embed="rId2">
            <a:alphaModFix amt="10000"/>
            <a:extLst>
              <a:ext uri="{28A0092B-C50C-407E-A947-70E740481C1C}">
                <a14:useLocalDpi xmlns:a14="http://schemas.microsoft.com/office/drawing/2010/main" val="0"/>
              </a:ext>
            </a:extLst>
          </a:blip>
          <a:srcRect l="33109" t="19711" b="19710"/>
          <a:stretch/>
        </p:blipFill>
        <p:spPr>
          <a:xfrm>
            <a:off x="0" y="0"/>
            <a:ext cx="7273881" cy="6858000"/>
          </a:xfrm>
          <a:prstGeom prst="rect">
            <a:avLst/>
          </a:prstGeom>
        </p:spPr>
      </p:pic>
      <p:pic>
        <p:nvPicPr>
          <p:cNvPr id="2" name="Picture 1" descr="A black and white logo&#10;&#10;AI-generated content may be incorrect.">
            <a:extLst>
              <a:ext uri="{FF2B5EF4-FFF2-40B4-BE49-F238E27FC236}">
                <a16:creationId xmlns:a16="http://schemas.microsoft.com/office/drawing/2014/main" id="{B0D95587-DEBC-1C7C-0C37-0F935875B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358" y="4535285"/>
            <a:ext cx="2212674" cy="516674"/>
          </a:xfrm>
          <a:prstGeom prst="rect">
            <a:avLst/>
          </a:prstGeom>
        </p:spPr>
      </p:pic>
      <p:pic>
        <p:nvPicPr>
          <p:cNvPr id="10" name="Picture 9" descr="A black background with red text&#10;&#10;AI-generated content may be incorrect.">
            <a:extLst>
              <a:ext uri="{FF2B5EF4-FFF2-40B4-BE49-F238E27FC236}">
                <a16:creationId xmlns:a16="http://schemas.microsoft.com/office/drawing/2014/main" id="{2339BECC-4330-04C1-5762-FB87624A172B}"/>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2941903" y="4451247"/>
            <a:ext cx="1614790" cy="684749"/>
          </a:xfrm>
          <a:prstGeom prst="rect">
            <a:avLst/>
          </a:prstGeom>
        </p:spPr>
      </p:pic>
      <p:pic>
        <p:nvPicPr>
          <p:cNvPr id="12" name="Picture 11" descr="A sticker of two people&#10;&#10;AI-generated content may be incorrect.">
            <a:extLst>
              <a:ext uri="{FF2B5EF4-FFF2-40B4-BE49-F238E27FC236}">
                <a16:creationId xmlns:a16="http://schemas.microsoft.com/office/drawing/2014/main" id="{71CD75C4-4131-37DC-1BA1-D8084CEFF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2722" y="4292503"/>
            <a:ext cx="963278" cy="963278"/>
          </a:xfrm>
          <a:prstGeom prst="rect">
            <a:avLst/>
          </a:prstGeom>
        </p:spPr>
      </p:pic>
      <p:pic>
        <p:nvPicPr>
          <p:cNvPr id="14" name="Picture 13">
            <a:extLst>
              <a:ext uri="{FF2B5EF4-FFF2-40B4-BE49-F238E27FC236}">
                <a16:creationId xmlns:a16="http://schemas.microsoft.com/office/drawing/2014/main" id="{8E7DD12B-7096-8615-3FD9-AC61A68778C7}"/>
              </a:ext>
            </a:extLst>
          </p:cNvPr>
          <p:cNvPicPr>
            <a:picLocks noChangeAspect="1"/>
          </p:cNvPicPr>
          <p:nvPr/>
        </p:nvPicPr>
        <p:blipFill>
          <a:blip r:embed="rId7"/>
          <a:stretch>
            <a:fillRect/>
          </a:stretch>
        </p:blipFill>
        <p:spPr>
          <a:xfrm>
            <a:off x="0" y="5375565"/>
            <a:ext cx="12192000" cy="1482436"/>
          </a:xfrm>
          <a:prstGeom prst="rect">
            <a:avLst/>
          </a:prstGeom>
        </p:spPr>
      </p:pic>
      <p:grpSp>
        <p:nvGrpSpPr>
          <p:cNvPr id="15" name="Group 14">
            <a:extLst>
              <a:ext uri="{FF2B5EF4-FFF2-40B4-BE49-F238E27FC236}">
                <a16:creationId xmlns:a16="http://schemas.microsoft.com/office/drawing/2014/main" id="{7645D369-F00A-1BE2-3F00-DD0B7ECBF08C}"/>
              </a:ext>
            </a:extLst>
          </p:cNvPr>
          <p:cNvGrpSpPr/>
          <p:nvPr/>
        </p:nvGrpSpPr>
        <p:grpSpPr>
          <a:xfrm>
            <a:off x="339393" y="449579"/>
            <a:ext cx="4546567" cy="1153758"/>
            <a:chOff x="297351" y="1551606"/>
            <a:chExt cx="4546567" cy="1153758"/>
          </a:xfrm>
        </p:grpSpPr>
        <p:pic>
          <p:nvPicPr>
            <p:cNvPr id="16" name="Picture 15">
              <a:extLst>
                <a:ext uri="{FF2B5EF4-FFF2-40B4-BE49-F238E27FC236}">
                  <a16:creationId xmlns:a16="http://schemas.microsoft.com/office/drawing/2014/main" id="{96714567-020E-0F37-169A-E6A0C19D98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904" y="1551606"/>
              <a:ext cx="4211098" cy="841559"/>
            </a:xfrm>
            <a:prstGeom prst="rect">
              <a:avLst/>
            </a:prstGeom>
          </p:spPr>
        </p:pic>
        <p:sp>
          <p:nvSpPr>
            <p:cNvPr id="17" name="TextBox 16">
              <a:extLst>
                <a:ext uri="{FF2B5EF4-FFF2-40B4-BE49-F238E27FC236}">
                  <a16:creationId xmlns:a16="http://schemas.microsoft.com/office/drawing/2014/main" id="{64C29C76-2FFE-4B89-F03D-A637D17F4073}"/>
                </a:ext>
              </a:extLst>
            </p:cNvPr>
            <p:cNvSpPr txBox="1"/>
            <p:nvPr/>
          </p:nvSpPr>
          <p:spPr>
            <a:xfrm>
              <a:off x="297351" y="2366810"/>
              <a:ext cx="4546567" cy="338554"/>
            </a:xfrm>
            <a:prstGeom prst="rect">
              <a:avLst/>
            </a:prstGeom>
            <a:noFill/>
          </p:spPr>
          <p:txBody>
            <a:bodyPr wrap="square" rtlCol="0">
              <a:spAutoFit/>
            </a:bodyPr>
            <a:lstStyle/>
            <a:p>
              <a:r>
                <a:rPr lang="en-GB" sz="1600">
                  <a:solidFill>
                    <a:schemeClr val="bg1"/>
                  </a:solidFill>
                  <a:latin typeface="Gotham Rounded Book" pitchFamily="50" charset="0"/>
                </a:rPr>
                <a:t>gmmoving.co.uk</a:t>
              </a:r>
            </a:p>
          </p:txBody>
        </p:sp>
      </p:grpSp>
      <p:sp>
        <p:nvSpPr>
          <p:cNvPr id="18" name="TextBox 17">
            <a:extLst>
              <a:ext uri="{FF2B5EF4-FFF2-40B4-BE49-F238E27FC236}">
                <a16:creationId xmlns:a16="http://schemas.microsoft.com/office/drawing/2014/main" id="{A9DD9369-EC46-BDBA-1004-6C24C181C0B0}"/>
              </a:ext>
            </a:extLst>
          </p:cNvPr>
          <p:cNvSpPr txBox="1"/>
          <p:nvPr/>
        </p:nvSpPr>
        <p:spPr>
          <a:xfrm>
            <a:off x="299358" y="3976119"/>
            <a:ext cx="1863282" cy="369332"/>
          </a:xfrm>
          <a:prstGeom prst="rect">
            <a:avLst/>
          </a:prstGeom>
          <a:noFill/>
        </p:spPr>
        <p:txBody>
          <a:bodyPr wrap="square" rtlCol="0">
            <a:spAutoFit/>
          </a:bodyPr>
          <a:lstStyle/>
          <a:p>
            <a:r>
              <a:rPr lang="en-GB">
                <a:solidFill>
                  <a:schemeClr val="bg1"/>
                </a:solidFill>
                <a:latin typeface="Gotham Rounded Book" pitchFamily="50" charset="0"/>
              </a:rPr>
              <a:t>Sponsored by</a:t>
            </a:r>
          </a:p>
        </p:txBody>
      </p:sp>
      <p:cxnSp>
        <p:nvCxnSpPr>
          <p:cNvPr id="19" name="Straight Connector 18">
            <a:extLst>
              <a:ext uri="{FF2B5EF4-FFF2-40B4-BE49-F238E27FC236}">
                <a16:creationId xmlns:a16="http://schemas.microsoft.com/office/drawing/2014/main" id="{2065FB26-3BD8-00BC-CDC6-52385DB0DB9B}"/>
              </a:ext>
            </a:extLst>
          </p:cNvPr>
          <p:cNvCxnSpPr/>
          <p:nvPr/>
        </p:nvCxnSpPr>
        <p:spPr>
          <a:xfrm>
            <a:off x="2162640" y="4160785"/>
            <a:ext cx="9650185"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grpSp>
        <p:nvGrpSpPr>
          <p:cNvPr id="20" name="Group 19">
            <a:extLst>
              <a:ext uri="{FF2B5EF4-FFF2-40B4-BE49-F238E27FC236}">
                <a16:creationId xmlns:a16="http://schemas.microsoft.com/office/drawing/2014/main" id="{4B07990E-C137-D2F1-6C6E-93A557F54A87}"/>
              </a:ext>
            </a:extLst>
          </p:cNvPr>
          <p:cNvGrpSpPr/>
          <p:nvPr/>
        </p:nvGrpSpPr>
        <p:grpSpPr>
          <a:xfrm rot="10800000">
            <a:off x="-1427404" y="2858672"/>
            <a:ext cx="11407765" cy="511684"/>
            <a:chOff x="6094379" y="1706052"/>
            <a:chExt cx="7930176" cy="618793"/>
          </a:xfrm>
          <a:effectLst>
            <a:outerShdw blurRad="50800" dist="38100" dir="2700000" algn="tl" rotWithShape="0">
              <a:prstClr val="black">
                <a:alpha val="40000"/>
              </a:prstClr>
            </a:outerShdw>
          </a:effectLst>
        </p:grpSpPr>
        <p:grpSp>
          <p:nvGrpSpPr>
            <p:cNvPr id="21" name="Group 20">
              <a:extLst>
                <a:ext uri="{FF2B5EF4-FFF2-40B4-BE49-F238E27FC236}">
                  <a16:creationId xmlns:a16="http://schemas.microsoft.com/office/drawing/2014/main" id="{C3238A90-DAEE-3227-5FBB-5210189E44D2}"/>
                </a:ext>
              </a:extLst>
            </p:cNvPr>
            <p:cNvGrpSpPr/>
            <p:nvPr/>
          </p:nvGrpSpPr>
          <p:grpSpPr>
            <a:xfrm>
              <a:off x="6094379" y="1817239"/>
              <a:ext cx="7575505" cy="507606"/>
              <a:chOff x="1712798" y="2658618"/>
              <a:chExt cx="11474822" cy="507606"/>
            </a:xfrm>
          </p:grpSpPr>
          <p:pic>
            <p:nvPicPr>
              <p:cNvPr id="23" name="Picture 22" descr="A purple square with white dots&#10;&#10;AI-generated content may be incorrect.">
                <a:extLst>
                  <a:ext uri="{FF2B5EF4-FFF2-40B4-BE49-F238E27FC236}">
                    <a16:creationId xmlns:a16="http://schemas.microsoft.com/office/drawing/2014/main" id="{A41C50BD-73AA-74B9-E6CE-5EE567DD71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14467" y="2658618"/>
                <a:ext cx="10873153" cy="254926"/>
              </a:xfrm>
              <a:prstGeom prst="rect">
                <a:avLst/>
              </a:prstGeom>
            </p:spPr>
          </p:pic>
          <p:pic>
            <p:nvPicPr>
              <p:cNvPr id="24" name="Picture 23" descr="A yellow rectangular object with a black outline&#10;&#10;AI-generated content may be incorrect.">
                <a:extLst>
                  <a:ext uri="{FF2B5EF4-FFF2-40B4-BE49-F238E27FC236}">
                    <a16:creationId xmlns:a16="http://schemas.microsoft.com/office/drawing/2014/main" id="{B8E7FC03-7E47-B1A7-3C84-53E90B1D0A4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712798" y="2911298"/>
                <a:ext cx="10873153" cy="254926"/>
              </a:xfrm>
              <a:prstGeom prst="rect">
                <a:avLst/>
              </a:prstGeom>
            </p:spPr>
          </p:pic>
        </p:grpSp>
        <p:cxnSp>
          <p:nvCxnSpPr>
            <p:cNvPr id="22" name="Straight Connector 21">
              <a:extLst>
                <a:ext uri="{FF2B5EF4-FFF2-40B4-BE49-F238E27FC236}">
                  <a16:creationId xmlns:a16="http://schemas.microsoft.com/office/drawing/2014/main" id="{BF288C18-0DDA-BC36-CF04-91149EC7696D}"/>
                </a:ext>
              </a:extLst>
            </p:cNvPr>
            <p:cNvCxnSpPr/>
            <p:nvPr/>
          </p:nvCxnSpPr>
          <p:spPr>
            <a:xfrm>
              <a:off x="7030484" y="1706052"/>
              <a:ext cx="6994071" cy="0"/>
            </a:xfrm>
            <a:prstGeom prst="line">
              <a:avLst/>
            </a:prstGeom>
            <a:ln w="203200" cap="rnd">
              <a:solidFill>
                <a:schemeClr val="accent4"/>
              </a:solidFill>
            </a:ln>
          </p:spPr>
          <p:style>
            <a:lnRef idx="2">
              <a:schemeClr val="accent1"/>
            </a:lnRef>
            <a:fillRef idx="0">
              <a:schemeClr val="accent1"/>
            </a:fillRef>
            <a:effectRef idx="1">
              <a:schemeClr val="accent1"/>
            </a:effectRef>
            <a:fontRef idx="minor">
              <a:schemeClr val="tx1"/>
            </a:fontRef>
          </p:style>
        </p:cxnSp>
      </p:grpSp>
      <p:sp>
        <p:nvSpPr>
          <p:cNvPr id="25" name="TextBox 24">
            <a:extLst>
              <a:ext uri="{FF2B5EF4-FFF2-40B4-BE49-F238E27FC236}">
                <a16:creationId xmlns:a16="http://schemas.microsoft.com/office/drawing/2014/main" id="{7EE5EA92-8042-23F1-141C-EE6B00280CF8}"/>
              </a:ext>
            </a:extLst>
          </p:cNvPr>
          <p:cNvSpPr txBox="1"/>
          <p:nvPr/>
        </p:nvSpPr>
        <p:spPr>
          <a:xfrm>
            <a:off x="299358" y="1659532"/>
            <a:ext cx="6524232" cy="1323439"/>
          </a:xfrm>
          <a:prstGeom prst="rect">
            <a:avLst/>
          </a:prstGeom>
          <a:noFill/>
        </p:spPr>
        <p:txBody>
          <a:bodyPr wrap="square" rtlCol="0">
            <a:spAutoFit/>
          </a:bodyPr>
          <a:lstStyle/>
          <a:p>
            <a:r>
              <a:rPr lang="en-GB" sz="8000" spc="-300">
                <a:solidFill>
                  <a:schemeClr val="bg1"/>
                </a:solidFill>
                <a:latin typeface="Gotham Rounded Medium" panose="02000000000000000000" pitchFamily="50" charset="0"/>
              </a:rPr>
              <a:t>Conference</a:t>
            </a:r>
          </a:p>
        </p:txBody>
      </p:sp>
      <p:sp>
        <p:nvSpPr>
          <p:cNvPr id="26" name="TextBox 25">
            <a:extLst>
              <a:ext uri="{FF2B5EF4-FFF2-40B4-BE49-F238E27FC236}">
                <a16:creationId xmlns:a16="http://schemas.microsoft.com/office/drawing/2014/main" id="{A4583133-898C-DB85-D6AA-FB54336D4D48}"/>
              </a:ext>
            </a:extLst>
          </p:cNvPr>
          <p:cNvSpPr txBox="1"/>
          <p:nvPr/>
        </p:nvSpPr>
        <p:spPr>
          <a:xfrm>
            <a:off x="6192623" y="1551406"/>
            <a:ext cx="3464850" cy="1569660"/>
          </a:xfrm>
          <a:prstGeom prst="rect">
            <a:avLst/>
          </a:prstGeom>
          <a:noFill/>
        </p:spPr>
        <p:txBody>
          <a:bodyPr wrap="square">
            <a:spAutoFit/>
          </a:bodyPr>
          <a:lstStyle/>
          <a:p>
            <a:r>
              <a:rPr lang="en-GB" sz="9600" spc="-300">
                <a:solidFill>
                  <a:schemeClr val="bg1"/>
                </a:solidFill>
                <a:latin typeface="Gotham Rounded Medium" panose="02000000000000000000" pitchFamily="50" charset="0"/>
              </a:rPr>
              <a:t>2025</a:t>
            </a:r>
            <a:endParaRPr lang="en-GB" sz="9600"/>
          </a:p>
        </p:txBody>
      </p:sp>
    </p:spTree>
    <p:extLst>
      <p:ext uri="{BB962C8B-B14F-4D97-AF65-F5344CB8AC3E}">
        <p14:creationId xmlns:p14="http://schemas.microsoft.com/office/powerpoint/2010/main" val="4170341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B220-6085-9189-4F94-D53D0A56D120}"/>
              </a:ext>
            </a:extLst>
          </p:cNvPr>
          <p:cNvSpPr>
            <a:spLocks noGrp="1"/>
          </p:cNvSpPr>
          <p:nvPr>
            <p:ph type="title"/>
          </p:nvPr>
        </p:nvSpPr>
        <p:spPr>
          <a:xfrm>
            <a:off x="838200" y="317244"/>
            <a:ext cx="10515600" cy="1325563"/>
          </a:xfrm>
        </p:spPr>
        <p:txBody>
          <a:bodyPr>
            <a:normAutofit fontScale="90000"/>
          </a:bodyPr>
          <a:lstStyle/>
          <a:p>
            <a:br>
              <a:rPr lang="en-GB" sz="4000" b="1" dirty="0">
                <a:solidFill>
                  <a:srgbClr val="7030A0"/>
                </a:solidFill>
                <a:effectLst/>
                <a:latin typeface="Aptos" panose="020B0004020202020204" pitchFamily="34" charset="0"/>
                <a:ea typeface="Aptos" panose="020B0004020202020204" pitchFamily="34" charset="0"/>
                <a:cs typeface="Aptos" panose="020B0004020202020204" pitchFamily="34" charset="0"/>
              </a:rPr>
            </a:br>
            <a:br>
              <a:rPr lang="en-GB" sz="4000" b="1" dirty="0">
                <a:solidFill>
                  <a:srgbClr val="7030A0"/>
                </a:solidFill>
                <a:effectLst/>
                <a:latin typeface="Aptos" panose="020B0004020202020204" pitchFamily="34" charset="0"/>
                <a:ea typeface="Aptos" panose="020B0004020202020204" pitchFamily="34" charset="0"/>
                <a:cs typeface="Aptos" panose="020B0004020202020204" pitchFamily="34" charset="0"/>
              </a:rPr>
            </a:br>
            <a:br>
              <a:rPr lang="en-GB" sz="4000" b="1" dirty="0">
                <a:solidFill>
                  <a:srgbClr val="7030A0"/>
                </a:solidFill>
                <a:effectLst/>
                <a:latin typeface="Aptos" panose="020B0004020202020204" pitchFamily="34" charset="0"/>
                <a:ea typeface="Aptos" panose="020B0004020202020204" pitchFamily="34" charset="0"/>
                <a:cs typeface="Aptos" panose="020B0004020202020204" pitchFamily="34" charset="0"/>
              </a:rPr>
            </a:br>
            <a:r>
              <a:rPr lang="en-GB" sz="4000" b="1" dirty="0">
                <a:solidFill>
                  <a:srgbClr val="7030A0"/>
                </a:solidFill>
                <a:effectLst/>
                <a:latin typeface="Aptos" panose="020B0004020202020204" pitchFamily="34" charset="0"/>
                <a:ea typeface="Aptos" panose="020B0004020202020204" pitchFamily="34" charset="0"/>
                <a:cs typeface="Aptos" panose="020B0004020202020204" pitchFamily="34" charset="0"/>
              </a:rPr>
              <a:t>A City Region Approach to Women and Girls </a:t>
            </a:r>
            <a:br>
              <a:rPr lang="en-GB" sz="4000" b="1" dirty="0">
                <a:solidFill>
                  <a:srgbClr val="7030A0"/>
                </a:solidFill>
                <a:effectLst/>
                <a:latin typeface="Aptos" panose="020B0004020202020204" pitchFamily="34" charset="0"/>
                <a:ea typeface="Aptos" panose="020B0004020202020204" pitchFamily="34" charset="0"/>
                <a:cs typeface="Aptos" panose="020B0004020202020204" pitchFamily="34" charset="0"/>
              </a:rPr>
            </a:br>
            <a:br>
              <a:rPr lang="en-GB" sz="4400" dirty="0">
                <a:effectLst/>
                <a:latin typeface="Aptos" panose="020B0004020202020204" pitchFamily="34" charset="0"/>
                <a:ea typeface="Aptos" panose="020B0004020202020204" pitchFamily="34" charset="0"/>
                <a:cs typeface="Aptos" panose="020B0004020202020204" pitchFamily="34" charset="0"/>
              </a:rPr>
            </a:br>
            <a:endParaRPr lang="en-GB" dirty="0"/>
          </a:p>
        </p:txBody>
      </p:sp>
      <p:sp>
        <p:nvSpPr>
          <p:cNvPr id="3" name="Content Placeholder 2">
            <a:extLst>
              <a:ext uri="{FF2B5EF4-FFF2-40B4-BE49-F238E27FC236}">
                <a16:creationId xmlns:a16="http://schemas.microsoft.com/office/drawing/2014/main" id="{34948106-C760-8DE7-D1C2-F12B0A21928B}"/>
              </a:ext>
            </a:extLst>
          </p:cNvPr>
          <p:cNvSpPr>
            <a:spLocks noGrp="1"/>
          </p:cNvSpPr>
          <p:nvPr>
            <p:ph idx="1"/>
          </p:nvPr>
        </p:nvSpPr>
        <p:spPr>
          <a:xfrm>
            <a:off x="870155" y="2084439"/>
            <a:ext cx="9957619" cy="3320682"/>
          </a:xfrm>
        </p:spPr>
        <p:txBody>
          <a:bodyPr>
            <a:normAutofit fontScale="85000" lnSpcReduction="10000"/>
          </a:bodyPr>
          <a:lstStyle/>
          <a:p>
            <a:pPr marL="0" indent="0">
              <a:buNone/>
            </a:pPr>
            <a:r>
              <a:rPr lang="en-GB" b="1" dirty="0">
                <a:effectLst/>
                <a:ea typeface="Aptos" panose="020B0004020202020204" pitchFamily="34" charset="0"/>
                <a:cs typeface="Aptos" panose="020B0004020202020204" pitchFamily="34" charset="0"/>
              </a:rPr>
              <a:t>What</a:t>
            </a:r>
            <a:r>
              <a:rPr lang="en-GB" dirty="0">
                <a:effectLst/>
                <a:ea typeface="Aptos" panose="020B0004020202020204" pitchFamily="34" charset="0"/>
                <a:cs typeface="Aptos" panose="020B0004020202020204" pitchFamily="34" charset="0"/>
              </a:rPr>
              <a:t> - Greater Manchester and Liverpool City Regions working together around a shared aspiration to support more women and girls to feel they can access and enjoy physical activity safely, when they want and how they want</a:t>
            </a:r>
          </a:p>
          <a:p>
            <a:pPr marL="0" indent="0">
              <a:buNone/>
            </a:pPr>
            <a:endParaRPr lang="en-GB" dirty="0">
              <a:effectLst/>
              <a:ea typeface="Aptos" panose="020B0004020202020204" pitchFamily="34" charset="0"/>
              <a:cs typeface="Aptos" panose="020B0004020202020204" pitchFamily="34" charset="0"/>
            </a:endParaRPr>
          </a:p>
          <a:p>
            <a:pPr marL="0" indent="0">
              <a:buNone/>
            </a:pPr>
            <a:r>
              <a:rPr lang="en-GB" b="1" dirty="0"/>
              <a:t>Why </a:t>
            </a:r>
            <a:r>
              <a:rPr lang="en-GB" dirty="0"/>
              <a:t>– Alignment and collaboration around shared priorities will help create more collective leadership and create the conditions for change</a:t>
            </a:r>
          </a:p>
          <a:p>
            <a:pPr marL="0" indent="0">
              <a:buNone/>
            </a:pPr>
            <a:endParaRPr lang="en-GB" dirty="0"/>
          </a:p>
          <a:p>
            <a:pPr marL="0" indent="0">
              <a:buNone/>
            </a:pPr>
            <a:r>
              <a:rPr lang="en-GB" b="1" dirty="0"/>
              <a:t>How</a:t>
            </a:r>
            <a:r>
              <a:rPr lang="en-GB" dirty="0"/>
              <a:t> - Summary of what we have done so far and future plans</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57391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D3D700-604E-912B-84A1-A3D6F4C09801}"/>
            </a:ext>
          </a:extLst>
        </p:cNvPr>
        <p:cNvGrpSpPr/>
        <p:nvPr/>
      </p:nvGrpSpPr>
      <p:grpSpPr>
        <a:xfrm>
          <a:off x="0" y="0"/>
          <a:ext cx="0" cy="0"/>
          <a:chOff x="0" y="0"/>
          <a:chExt cx="0" cy="0"/>
        </a:xfrm>
      </p:grpSpPr>
      <p:pic>
        <p:nvPicPr>
          <p:cNvPr id="2" name="Picture 1" descr="Appreciative Inquiry 5D Model">
            <a:hlinkClick r:id="rId3"/>
            <a:extLst>
              <a:ext uri="{FF2B5EF4-FFF2-40B4-BE49-F238E27FC236}">
                <a16:creationId xmlns:a16="http://schemas.microsoft.com/office/drawing/2014/main" id="{50ED39D4-0C61-8A5F-F4A2-34D18DCEAD1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09747" y="1439412"/>
            <a:ext cx="8227387" cy="4944140"/>
          </a:xfrm>
          <a:prstGeom prst="rect">
            <a:avLst/>
          </a:prstGeom>
          <a:noFill/>
          <a:ln>
            <a:noFill/>
          </a:ln>
        </p:spPr>
      </p:pic>
      <p:sp>
        <p:nvSpPr>
          <p:cNvPr id="4" name="TextBox 3">
            <a:extLst>
              <a:ext uri="{FF2B5EF4-FFF2-40B4-BE49-F238E27FC236}">
                <a16:creationId xmlns:a16="http://schemas.microsoft.com/office/drawing/2014/main" id="{C10D4A2D-3DD0-5BA1-7ADD-485A206B7FB6}"/>
              </a:ext>
            </a:extLst>
          </p:cNvPr>
          <p:cNvSpPr txBox="1"/>
          <p:nvPr/>
        </p:nvSpPr>
        <p:spPr>
          <a:xfrm>
            <a:off x="778933" y="491460"/>
            <a:ext cx="10575458" cy="646331"/>
          </a:xfrm>
          <a:prstGeom prst="rect">
            <a:avLst/>
          </a:prstGeom>
          <a:noFill/>
        </p:spPr>
        <p:txBody>
          <a:bodyPr wrap="square" lIns="91440" tIns="45720" rIns="91440" bIns="45720" rtlCol="0" anchor="t">
            <a:spAutoFit/>
          </a:bodyPr>
          <a:lstStyle/>
          <a:p>
            <a:r>
              <a:rPr lang="en-GB" sz="3600" b="1" dirty="0">
                <a:solidFill>
                  <a:srgbClr val="7030A0"/>
                </a:solidFill>
                <a:latin typeface="Aptos"/>
              </a:rPr>
              <a:t>Appreciative Inquiry – What? So what? Now what?</a:t>
            </a:r>
          </a:p>
        </p:txBody>
      </p:sp>
    </p:spTree>
    <p:extLst>
      <p:ext uri="{BB962C8B-B14F-4D97-AF65-F5344CB8AC3E}">
        <p14:creationId xmlns:p14="http://schemas.microsoft.com/office/powerpoint/2010/main" val="3364035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8B8DB8-AB2E-8B19-5772-9F828B479C08}"/>
              </a:ext>
            </a:extLst>
          </p:cNvPr>
          <p:cNvSpPr txBox="1"/>
          <p:nvPr/>
        </p:nvSpPr>
        <p:spPr>
          <a:xfrm>
            <a:off x="491613" y="589936"/>
            <a:ext cx="10353369" cy="6494085"/>
          </a:xfrm>
          <a:prstGeom prst="rect">
            <a:avLst/>
          </a:prstGeom>
          <a:noFill/>
        </p:spPr>
        <p:txBody>
          <a:bodyPr wrap="square">
            <a:spAutoFit/>
          </a:bodyPr>
          <a:lstStyle/>
          <a:p>
            <a:r>
              <a:rPr lang="en-GB" sz="3600" b="1" dirty="0">
                <a:solidFill>
                  <a:srgbClr val="7030A0"/>
                </a:solidFill>
              </a:rPr>
              <a:t>Emerging themes from Appreciative Enquiry Task</a:t>
            </a:r>
          </a:p>
          <a:p>
            <a:endParaRPr lang="en-GB" sz="3600" dirty="0"/>
          </a:p>
          <a:p>
            <a:pPr>
              <a:buFont typeface="Arial" panose="020B0604020202020204" pitchFamily="34" charset="0"/>
              <a:buChar char="•"/>
            </a:pPr>
            <a:r>
              <a:rPr lang="en-GB" sz="2800" dirty="0"/>
              <a:t>Safety and inclusivity in public and leisure spaces</a:t>
            </a:r>
          </a:p>
          <a:p>
            <a:endParaRPr lang="en-GB" sz="2800" dirty="0"/>
          </a:p>
          <a:p>
            <a:pPr>
              <a:buFont typeface="Arial" panose="020B0604020202020204" pitchFamily="34" charset="0"/>
              <a:buChar char="•"/>
            </a:pPr>
            <a:r>
              <a:rPr lang="en-GB" sz="2800" dirty="0"/>
              <a:t>Shifts in cultural and social norms</a:t>
            </a:r>
          </a:p>
          <a:p>
            <a:endParaRPr lang="en-GB" sz="2800" dirty="0"/>
          </a:p>
          <a:p>
            <a:pPr>
              <a:buFont typeface="Arial" panose="020B0604020202020204" pitchFamily="34" charset="0"/>
              <a:buChar char="•"/>
            </a:pPr>
            <a:r>
              <a:rPr lang="en-GB" sz="2800" dirty="0"/>
              <a:t>Accessible and equality of opportunities</a:t>
            </a:r>
          </a:p>
          <a:p>
            <a:endParaRPr lang="en-GB" sz="2800" dirty="0"/>
          </a:p>
          <a:p>
            <a:pPr>
              <a:buFont typeface="Arial" panose="020B0604020202020204" pitchFamily="34" charset="0"/>
              <a:buChar char="•"/>
            </a:pPr>
            <a:r>
              <a:rPr lang="en-GB" sz="2800" dirty="0"/>
              <a:t>Data-driven change and accountability</a:t>
            </a:r>
          </a:p>
          <a:p>
            <a:endParaRPr lang="en-GB" sz="2800" dirty="0"/>
          </a:p>
          <a:p>
            <a:pPr>
              <a:buFont typeface="Arial" panose="020B0604020202020204" pitchFamily="34" charset="0"/>
              <a:buChar char="•"/>
            </a:pPr>
            <a:r>
              <a:rPr lang="en-GB" sz="2800" dirty="0"/>
              <a:t>Seamless and enjoyable active journeys</a:t>
            </a:r>
          </a:p>
          <a:p>
            <a:pPr>
              <a:buFont typeface="Arial" panose="020B0604020202020204" pitchFamily="34" charset="0"/>
              <a:buChar char="•"/>
            </a:pPr>
            <a:endParaRPr lang="en-GB" sz="2800" b="1" dirty="0"/>
          </a:p>
          <a:p>
            <a:pPr>
              <a:buFont typeface="Arial" panose="020B0604020202020204" pitchFamily="34" charset="0"/>
              <a:buChar char="•"/>
            </a:pPr>
            <a:endParaRPr lang="en-GB" sz="2800" b="1" dirty="0"/>
          </a:p>
          <a:p>
            <a:endParaRPr lang="en-GB" sz="1800" dirty="0"/>
          </a:p>
          <a:p>
            <a:r>
              <a:rPr lang="en-GB" sz="1800" dirty="0"/>
              <a:t> </a:t>
            </a:r>
          </a:p>
        </p:txBody>
      </p:sp>
    </p:spTree>
    <p:extLst>
      <p:ext uri="{BB962C8B-B14F-4D97-AF65-F5344CB8AC3E}">
        <p14:creationId xmlns:p14="http://schemas.microsoft.com/office/powerpoint/2010/main" val="1445220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6FF08-ECAF-9FF1-85A2-E4A09E6E43AA}"/>
              </a:ext>
            </a:extLst>
          </p:cNvPr>
          <p:cNvSpPr>
            <a:spLocks noGrp="1"/>
          </p:cNvSpPr>
          <p:nvPr>
            <p:ph type="title"/>
          </p:nvPr>
        </p:nvSpPr>
        <p:spPr/>
        <p:txBody>
          <a:bodyPr>
            <a:normAutofit/>
          </a:bodyPr>
          <a:lstStyle/>
          <a:p>
            <a:r>
              <a:rPr lang="en-GB" b="1" dirty="0">
                <a:solidFill>
                  <a:srgbClr val="7030A0"/>
                </a:solidFill>
              </a:rPr>
              <a:t>What can help our joint commitment to help tackle gendered inequality?...</a:t>
            </a:r>
          </a:p>
        </p:txBody>
      </p:sp>
      <p:sp>
        <p:nvSpPr>
          <p:cNvPr id="3" name="Content Placeholder 2">
            <a:extLst>
              <a:ext uri="{FF2B5EF4-FFF2-40B4-BE49-F238E27FC236}">
                <a16:creationId xmlns:a16="http://schemas.microsoft.com/office/drawing/2014/main" id="{BB890678-EE47-6750-4DCF-6E08EB4B6393}"/>
              </a:ext>
            </a:extLst>
          </p:cNvPr>
          <p:cNvSpPr>
            <a:spLocks noGrp="1"/>
          </p:cNvSpPr>
          <p:nvPr>
            <p:ph idx="1"/>
          </p:nvPr>
        </p:nvSpPr>
        <p:spPr/>
        <p:txBody>
          <a:bodyPr vert="horz" lIns="91440" tIns="45720" rIns="91440" bIns="45720" rtlCol="0" anchor="t">
            <a:normAutofit lnSpcReduction="10000"/>
          </a:bodyPr>
          <a:lstStyle/>
          <a:p>
            <a:endParaRPr lang="en-GB" dirty="0"/>
          </a:p>
          <a:p>
            <a:r>
              <a:rPr lang="en-GB" dirty="0"/>
              <a:t>Understanding the data, insight and research.</a:t>
            </a:r>
          </a:p>
          <a:p>
            <a:endParaRPr lang="en-GB" dirty="0"/>
          </a:p>
          <a:p>
            <a:r>
              <a:rPr lang="en-GB" dirty="0"/>
              <a:t>Framing and messaging </a:t>
            </a:r>
          </a:p>
          <a:p>
            <a:endParaRPr lang="en-GB" dirty="0"/>
          </a:p>
          <a:p>
            <a:r>
              <a:rPr lang="en-GB" dirty="0"/>
              <a:t>Alignment and commitment around shared priorities</a:t>
            </a:r>
          </a:p>
          <a:p>
            <a:endParaRPr lang="en-GB" dirty="0"/>
          </a:p>
          <a:p>
            <a:r>
              <a:rPr lang="en-GB" dirty="0">
                <a:latin typeface="Aptos"/>
                <a:ea typeface="Aptos" panose="020B0004020202020204" pitchFamily="34" charset="0"/>
                <a:cs typeface="Aptos" panose="020B0004020202020204" pitchFamily="34" charset="0"/>
              </a:rPr>
              <a:t>L</a:t>
            </a:r>
            <a:r>
              <a:rPr lang="en-GB" sz="2800" dirty="0">
                <a:effectLst/>
                <a:latin typeface="Aptos"/>
                <a:ea typeface="Aptos" panose="020B0004020202020204" pitchFamily="34" charset="0"/>
                <a:cs typeface="Aptos" panose="020B0004020202020204" pitchFamily="34" charset="0"/>
              </a:rPr>
              <a:t>ift up and  share some of the great work going on around shared priorities</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988267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C0128-D379-49BA-47D3-001BCAE2AD97}"/>
              </a:ext>
            </a:extLst>
          </p:cNvPr>
          <p:cNvSpPr>
            <a:spLocks noGrp="1"/>
          </p:cNvSpPr>
          <p:nvPr>
            <p:ph type="title"/>
          </p:nvPr>
        </p:nvSpPr>
        <p:spPr/>
        <p:txBody>
          <a:bodyPr/>
          <a:lstStyle/>
          <a:p>
            <a:r>
              <a:rPr lang="en-GB" b="1" dirty="0">
                <a:solidFill>
                  <a:srgbClr val="7030A0"/>
                </a:solidFill>
              </a:rPr>
              <a:t>This Girl Can</a:t>
            </a:r>
            <a:endParaRPr lang="en-GB" dirty="0"/>
          </a:p>
        </p:txBody>
      </p:sp>
      <p:sp>
        <p:nvSpPr>
          <p:cNvPr id="3" name="Content Placeholder 2">
            <a:extLst>
              <a:ext uri="{FF2B5EF4-FFF2-40B4-BE49-F238E27FC236}">
                <a16:creationId xmlns:a16="http://schemas.microsoft.com/office/drawing/2014/main" id="{BAE758C5-F9E8-29B2-1F3B-F14AC8D9737A}"/>
              </a:ext>
            </a:extLst>
          </p:cNvPr>
          <p:cNvSpPr>
            <a:spLocks noGrp="1"/>
          </p:cNvSpPr>
          <p:nvPr>
            <p:ph idx="1"/>
          </p:nvPr>
        </p:nvSpPr>
        <p:spPr/>
        <p:txBody>
          <a:bodyPr>
            <a:normAutofit/>
          </a:bodyPr>
          <a:lstStyle/>
          <a:p>
            <a:r>
              <a:rPr lang="en-GB" dirty="0"/>
              <a:t>A national lottery funded campaign to help women from all backgrounds get active in ways which work for them</a:t>
            </a:r>
          </a:p>
          <a:p>
            <a:r>
              <a:rPr lang="en-GB" dirty="0"/>
              <a:t>Now in its 10th year</a:t>
            </a:r>
          </a:p>
          <a:p>
            <a:r>
              <a:rPr lang="en-GB" dirty="0"/>
              <a:t>Its campaigns are built on research, insight and collaborations</a:t>
            </a:r>
          </a:p>
          <a:p>
            <a:r>
              <a:rPr lang="en-GB" dirty="0"/>
              <a:t>New phase of its campaign is pushing for change to ensure all women feel they belong in the world of physical activity</a:t>
            </a:r>
          </a:p>
          <a:p>
            <a:pPr marL="0" indent="0">
              <a:buNone/>
            </a:pPr>
            <a:endParaRPr lang="en-GB" dirty="0"/>
          </a:p>
          <a:p>
            <a:r>
              <a:rPr lang="en-GB" sz="2800" u="sng" dirty="0">
                <a:solidFill>
                  <a:srgbClr val="467886"/>
                </a:solidFill>
                <a:effectLst/>
                <a:latin typeface="Poppins" panose="00000500000000000000" pitchFamily="2" charset="0"/>
                <a:ea typeface="Aptos" panose="020B0004020202020204" pitchFamily="34" charset="0"/>
                <a:hlinkClick r:id="rId3">
                  <a:extLst>
                    <a:ext uri="{A12FA001-AC4F-418D-AE19-62706E023703}">
                      <ahyp:hlinkClr xmlns:ahyp="http://schemas.microsoft.com/office/drawing/2018/hyperlinkcolor" val="tx"/>
                    </a:ext>
                  </a:extLst>
                </a:hlinkClick>
              </a:rPr>
              <a:t>Insight | This girl can</a:t>
            </a:r>
            <a:endParaRPr lang="en-GB" sz="2800" u="sng" dirty="0">
              <a:solidFill>
                <a:srgbClr val="467886"/>
              </a:solidFill>
              <a:effectLst/>
              <a:latin typeface="Poppins" panose="00000500000000000000" pitchFamily="2" charset="0"/>
              <a:ea typeface="Aptos" panose="020B0004020202020204" pitchFamily="34" charset="0"/>
            </a:endParaRPr>
          </a:p>
          <a:p>
            <a:endParaRPr lang="en-GB" dirty="0"/>
          </a:p>
          <a:p>
            <a:endParaRPr lang="en-GB" dirty="0"/>
          </a:p>
        </p:txBody>
      </p:sp>
    </p:spTree>
    <p:extLst>
      <p:ext uri="{BB962C8B-B14F-4D97-AF65-F5344CB8AC3E}">
        <p14:creationId xmlns:p14="http://schemas.microsoft.com/office/powerpoint/2010/main" val="634679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ouple of women running&#10;&#10;AI-generated content may be incorrect.">
            <a:extLst>
              <a:ext uri="{FF2B5EF4-FFF2-40B4-BE49-F238E27FC236}">
                <a16:creationId xmlns:a16="http://schemas.microsoft.com/office/drawing/2014/main" id="{75643765-11F1-37D6-EE00-990354EF8F31}"/>
              </a:ext>
            </a:extLst>
          </p:cNvPr>
          <p:cNvPicPr>
            <a:picLocks noChangeAspect="1"/>
          </p:cNvPicPr>
          <p:nvPr/>
        </p:nvPicPr>
        <p:blipFill>
          <a:blip r:embed="rId2"/>
          <a:stretch>
            <a:fillRect/>
          </a:stretch>
        </p:blipFill>
        <p:spPr>
          <a:xfrm>
            <a:off x="2109" y="0"/>
            <a:ext cx="12140890" cy="6858000"/>
          </a:xfrm>
          <a:prstGeom prst="rect">
            <a:avLst/>
          </a:prstGeom>
        </p:spPr>
      </p:pic>
    </p:spTree>
    <p:extLst>
      <p:ext uri="{BB962C8B-B14F-4D97-AF65-F5344CB8AC3E}">
        <p14:creationId xmlns:p14="http://schemas.microsoft.com/office/powerpoint/2010/main" val="1490598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and purple text with green and purple circles&#10;&#10;AI-generated content may be incorrect.">
            <a:extLst>
              <a:ext uri="{FF2B5EF4-FFF2-40B4-BE49-F238E27FC236}">
                <a16:creationId xmlns:a16="http://schemas.microsoft.com/office/drawing/2014/main" id="{56BB9E86-9CB8-462C-E508-5AE1FC94A7F9}"/>
              </a:ext>
            </a:extLst>
          </p:cNvPr>
          <p:cNvPicPr>
            <a:picLocks noChangeAspect="1"/>
          </p:cNvPicPr>
          <p:nvPr/>
        </p:nvPicPr>
        <p:blipFill>
          <a:blip r:embed="rId2"/>
          <a:stretch>
            <a:fillRect/>
          </a:stretch>
        </p:blipFill>
        <p:spPr>
          <a:xfrm>
            <a:off x="14773" y="0"/>
            <a:ext cx="12162453" cy="6858000"/>
          </a:xfrm>
          <a:prstGeom prst="rect">
            <a:avLst/>
          </a:prstGeom>
        </p:spPr>
      </p:pic>
    </p:spTree>
    <p:extLst>
      <p:ext uri="{BB962C8B-B14F-4D97-AF65-F5344CB8AC3E}">
        <p14:creationId xmlns:p14="http://schemas.microsoft.com/office/powerpoint/2010/main" val="3868466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urple background with white text&#10;&#10;AI-generated content may be incorrect.">
            <a:extLst>
              <a:ext uri="{FF2B5EF4-FFF2-40B4-BE49-F238E27FC236}">
                <a16:creationId xmlns:a16="http://schemas.microsoft.com/office/drawing/2014/main" id="{FDFAD50D-5DB1-89D1-51BC-06925D3E6C0C}"/>
              </a:ext>
            </a:extLst>
          </p:cNvPr>
          <p:cNvPicPr>
            <a:picLocks noChangeAspect="1"/>
          </p:cNvPicPr>
          <p:nvPr/>
        </p:nvPicPr>
        <p:blipFill>
          <a:blip r:embed="rId2"/>
          <a:stretch>
            <a:fillRect/>
          </a:stretch>
        </p:blipFill>
        <p:spPr>
          <a:xfrm>
            <a:off x="0" y="12715"/>
            <a:ext cx="12192000" cy="6832571"/>
          </a:xfrm>
          <a:prstGeom prst="rect">
            <a:avLst/>
          </a:prstGeom>
        </p:spPr>
      </p:pic>
    </p:spTree>
    <p:extLst>
      <p:ext uri="{BB962C8B-B14F-4D97-AF65-F5344CB8AC3E}">
        <p14:creationId xmlns:p14="http://schemas.microsoft.com/office/powerpoint/2010/main" val="1443337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39089-9D5A-0D24-664D-97D23BAE97A3}"/>
              </a:ext>
            </a:extLst>
          </p:cNvPr>
          <p:cNvSpPr>
            <a:spLocks noGrp="1"/>
          </p:cNvSpPr>
          <p:nvPr>
            <p:ph type="title"/>
          </p:nvPr>
        </p:nvSpPr>
        <p:spPr/>
        <p:txBody>
          <a:bodyPr/>
          <a:lstStyle/>
          <a:p>
            <a:r>
              <a:rPr lang="en-GB" b="1" dirty="0">
                <a:solidFill>
                  <a:srgbClr val="7030A0"/>
                </a:solidFill>
              </a:rPr>
              <a:t>Brighton and Helsinki Declaration</a:t>
            </a:r>
          </a:p>
        </p:txBody>
      </p:sp>
      <p:sp>
        <p:nvSpPr>
          <p:cNvPr id="3" name="Content Placeholder 2">
            <a:extLst>
              <a:ext uri="{FF2B5EF4-FFF2-40B4-BE49-F238E27FC236}">
                <a16:creationId xmlns:a16="http://schemas.microsoft.com/office/drawing/2014/main" id="{D76A4D0F-7551-7B45-0871-FADC110CD1EA}"/>
              </a:ext>
            </a:extLst>
          </p:cNvPr>
          <p:cNvSpPr>
            <a:spLocks noGrp="1"/>
          </p:cNvSpPr>
          <p:nvPr>
            <p:ph idx="1"/>
          </p:nvPr>
        </p:nvSpPr>
        <p:spPr>
          <a:xfrm>
            <a:off x="838200" y="1644016"/>
            <a:ext cx="10515600" cy="4543424"/>
          </a:xfrm>
        </p:spPr>
        <p:txBody>
          <a:bodyPr>
            <a:normAutofit fontScale="25000" lnSpcReduction="20000"/>
          </a:bodyPr>
          <a:lstStyle/>
          <a:p>
            <a:r>
              <a:rPr lang="en-GB" sz="8600" dirty="0"/>
              <a:t>Developed and endorsed by the IWG (International Working Group) on Women in Sport in 1994</a:t>
            </a:r>
          </a:p>
          <a:p>
            <a:pPr marL="0" indent="0">
              <a:buNone/>
            </a:pPr>
            <a:endParaRPr lang="en-GB" sz="8600" dirty="0"/>
          </a:p>
          <a:p>
            <a:r>
              <a:rPr lang="en-GB" sz="8600" b="0" i="0" dirty="0">
                <a:effectLst/>
              </a:rPr>
              <a:t>IWG </a:t>
            </a:r>
            <a:r>
              <a:rPr lang="en-GB" sz="8600" dirty="0"/>
              <a:t>is </a:t>
            </a:r>
            <a:r>
              <a:rPr lang="en-GB" sz="8600" b="0" i="0" dirty="0">
                <a:effectLst/>
              </a:rPr>
              <a:t>a global network of networks – bringing together organisations that advance opportunities for women and girls in and through sport.  </a:t>
            </a:r>
          </a:p>
          <a:p>
            <a:endParaRPr lang="en-GB" sz="8600" b="0" i="0" dirty="0">
              <a:effectLst/>
            </a:endParaRPr>
          </a:p>
          <a:p>
            <a:pPr algn="l">
              <a:buFont typeface="Arial" panose="020B0604020202020204" pitchFamily="34" charset="0"/>
              <a:buChar char="•"/>
            </a:pPr>
            <a:r>
              <a:rPr lang="en-GB" sz="8600" b="0" i="0" dirty="0">
                <a:effectLst/>
              </a:rPr>
              <a:t>Advancing equality and equity, from grassroots through to elite.</a:t>
            </a:r>
          </a:p>
          <a:p>
            <a:pPr algn="l">
              <a:buFont typeface="Arial" panose="020B0604020202020204" pitchFamily="34" charset="0"/>
              <a:buChar char="•"/>
            </a:pPr>
            <a:endParaRPr lang="en-GB" sz="8600" b="0" i="0" dirty="0">
              <a:effectLst/>
            </a:endParaRPr>
          </a:p>
          <a:p>
            <a:r>
              <a:rPr lang="en-GB" sz="8600" b="0" i="0" dirty="0">
                <a:effectLst/>
              </a:rPr>
              <a:t>Work covers a number of areas including: making the case for change, connection &amp; collaboration, innovate and influence policy.</a:t>
            </a:r>
          </a:p>
          <a:p>
            <a:pPr algn="l">
              <a:buFont typeface="Arial" panose="020B0604020202020204" pitchFamily="34" charset="0"/>
              <a:buChar char="•"/>
            </a:pPr>
            <a:endParaRPr lang="en-GB" sz="8600" dirty="0"/>
          </a:p>
          <a:p>
            <a:r>
              <a:rPr lang="en-GB" sz="8600" dirty="0"/>
              <a:t>A</a:t>
            </a:r>
            <a:r>
              <a:rPr lang="en-GB" sz="8600" b="0" i="0" dirty="0">
                <a:effectLst/>
              </a:rPr>
              <a:t>n international treaty to support the ongoing development of a more fair and equitable system of sport and physical activity, fully inclusive of women and girls</a:t>
            </a:r>
          </a:p>
          <a:p>
            <a:endParaRPr lang="en-GB" sz="8600" b="0" i="0" dirty="0">
              <a:effectLst/>
            </a:endParaRPr>
          </a:p>
          <a:p>
            <a:r>
              <a:rPr lang="en-GB" sz="8600" dirty="0">
                <a:solidFill>
                  <a:srgbClr val="212529"/>
                </a:solidFill>
              </a:rPr>
              <a:t>Every 4 years it hosts a Global Summit on Women  - Birmingham 9</a:t>
            </a:r>
            <a:r>
              <a:rPr lang="en-GB" sz="8600" baseline="30000" dirty="0">
                <a:solidFill>
                  <a:srgbClr val="212529"/>
                </a:solidFill>
              </a:rPr>
              <a:t>th</a:t>
            </a:r>
            <a:r>
              <a:rPr lang="en-GB" sz="8600" dirty="0">
                <a:solidFill>
                  <a:srgbClr val="212529"/>
                </a:solidFill>
              </a:rPr>
              <a:t>-11</a:t>
            </a:r>
            <a:r>
              <a:rPr lang="en-GB" sz="8600" baseline="30000" dirty="0">
                <a:solidFill>
                  <a:srgbClr val="212529"/>
                </a:solidFill>
              </a:rPr>
              <a:t>th</a:t>
            </a:r>
            <a:r>
              <a:rPr lang="en-GB" sz="8600" dirty="0">
                <a:solidFill>
                  <a:srgbClr val="212529"/>
                </a:solidFill>
              </a:rPr>
              <a:t> July 2026</a:t>
            </a:r>
            <a:endParaRPr lang="en-GB" sz="8600" b="0" i="0" dirty="0">
              <a:solidFill>
                <a:srgbClr val="212529"/>
              </a:solidFill>
              <a:effectLst/>
            </a:endParaRPr>
          </a:p>
          <a:p>
            <a:endParaRPr lang="en-GB" sz="5100" b="0" i="0" dirty="0">
              <a:effectLst/>
            </a:endParaRPr>
          </a:p>
          <a:p>
            <a:pPr algn="l">
              <a:buFont typeface="Arial" panose="020B0604020202020204" pitchFamily="34" charset="0"/>
              <a:buChar char="•"/>
            </a:pPr>
            <a:endParaRPr lang="en-GB" sz="4100" b="0" i="0" dirty="0">
              <a:effectLst/>
            </a:endParaRPr>
          </a:p>
          <a:p>
            <a:endParaRPr lang="en-GB" b="0" i="0" dirty="0">
              <a:solidFill>
                <a:srgbClr val="212529"/>
              </a:solidFill>
              <a:effectLst/>
            </a:endParaRPr>
          </a:p>
          <a:p>
            <a:endParaRPr lang="en-GB" b="0" i="0" dirty="0">
              <a:solidFill>
                <a:srgbClr val="212529"/>
              </a:solidFill>
              <a:effectLst/>
            </a:endParaRPr>
          </a:p>
          <a:p>
            <a:endParaRPr lang="en-GB" dirty="0"/>
          </a:p>
        </p:txBody>
      </p:sp>
    </p:spTree>
    <p:extLst>
      <p:ext uri="{BB962C8B-B14F-4D97-AF65-F5344CB8AC3E}">
        <p14:creationId xmlns:p14="http://schemas.microsoft.com/office/powerpoint/2010/main" val="3773111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3EBA65-66E2-A769-C664-24ACA16C5B7F}"/>
              </a:ext>
            </a:extLst>
          </p:cNvPr>
          <p:cNvSpPr>
            <a:spLocks noGrp="1"/>
          </p:cNvSpPr>
          <p:nvPr>
            <p:ph idx="1"/>
          </p:nvPr>
        </p:nvSpPr>
        <p:spPr>
          <a:xfrm>
            <a:off x="792480" y="558800"/>
            <a:ext cx="10561320" cy="5618164"/>
          </a:xfrm>
        </p:spPr>
        <p:txBody>
          <a:bodyPr>
            <a:normAutofit fontScale="92500" lnSpcReduction="10000"/>
          </a:bodyPr>
          <a:lstStyle/>
          <a:p>
            <a:pPr marL="0" indent="0" algn="l">
              <a:buNone/>
            </a:pPr>
            <a:r>
              <a:rPr lang="en-GB" sz="4300" b="1" i="0" dirty="0">
                <a:solidFill>
                  <a:srgbClr val="7030A0"/>
                </a:solidFill>
                <a:effectLst/>
                <a:latin typeface="helvetica" panose="020B0604020202020204" pitchFamily="34" charset="0"/>
              </a:rPr>
              <a:t>The 10 Principles</a:t>
            </a:r>
          </a:p>
          <a:p>
            <a:pPr marL="0" indent="0" algn="l">
              <a:buNone/>
            </a:pPr>
            <a:endParaRPr lang="en-GB" b="1" i="0" dirty="0">
              <a:solidFill>
                <a:srgbClr val="7030A0"/>
              </a:solidFill>
              <a:effectLst/>
              <a:latin typeface="helvetica" panose="020B0604020202020204" pitchFamily="34" charset="0"/>
            </a:endParaRPr>
          </a:p>
          <a:p>
            <a:pPr>
              <a:buFont typeface="+mj-lt"/>
              <a:buAutoNum type="arabicPeriod"/>
            </a:pPr>
            <a:r>
              <a:rPr lang="en-GB" b="1" i="0" dirty="0">
                <a:effectLst/>
                <a:latin typeface="helvetica" panose="020B0604020202020204" pitchFamily="34" charset="0"/>
              </a:rPr>
              <a:t> 	Equity and Equality in Society and Sport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Facilities</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School and Youth Sport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Developing Participation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High Performance Sport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Leadership in Sport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Education, Training and Development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Sport Information and Research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Resources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Domestic and International Cooperation</a:t>
            </a:r>
            <a:endParaRPr lang="en-GB" b="1" i="0" dirty="0">
              <a:effectLst/>
              <a:latin typeface="Open Sans" panose="020F0502020204030204" pitchFamily="34" charset="0"/>
            </a:endParaRPr>
          </a:p>
          <a:p>
            <a:endParaRPr lang="en-GB" dirty="0"/>
          </a:p>
        </p:txBody>
      </p:sp>
    </p:spTree>
    <p:extLst>
      <p:ext uri="{BB962C8B-B14F-4D97-AF65-F5344CB8AC3E}">
        <p14:creationId xmlns:p14="http://schemas.microsoft.com/office/powerpoint/2010/main" val="109075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86A17A6-DA6D-D7D6-0601-52E05AA91F19}"/>
              </a:ext>
            </a:extLst>
          </p:cNvPr>
          <p:cNvSpPr/>
          <p:nvPr/>
        </p:nvSpPr>
        <p:spPr>
          <a:xfrm>
            <a:off x="0" y="0"/>
            <a:ext cx="12192000" cy="6858000"/>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GB" sz="4000" dirty="0">
              <a:latin typeface="Gotham Rounded Bold"/>
              <a:ea typeface="Calibri" panose="020F0502020204030204"/>
              <a:cs typeface="Calibri" panose="020F0502020204030204"/>
            </a:endParaRPr>
          </a:p>
          <a:p>
            <a:pPr algn="ctr">
              <a:defRPr/>
            </a:pPr>
            <a:endParaRPr lang="en-GB" sz="4000" b="1" dirty="0">
              <a:latin typeface="Gotham Rounded Bold"/>
              <a:ea typeface="Calibri" panose="020F0502020204030204"/>
              <a:cs typeface="Calibri" panose="020F0502020204030204"/>
            </a:endParaRPr>
          </a:p>
          <a:p>
            <a:pPr algn="ctr">
              <a:defRPr/>
            </a:pPr>
            <a:endParaRPr lang="en-GB" sz="4000" b="1" dirty="0">
              <a:latin typeface="Gotham Rounded Bold"/>
              <a:ea typeface="Calibri" panose="020F0502020204030204"/>
              <a:cs typeface="Calibri" panose="020F0502020204030204"/>
            </a:endParaRPr>
          </a:p>
          <a:p>
            <a:pPr algn="ctr">
              <a:defRPr/>
            </a:pPr>
            <a:r>
              <a:rPr lang="en-GB" sz="3200" b="1" dirty="0">
                <a:latin typeface="Gotham Rounded Bold"/>
                <a:ea typeface="Calibri" panose="020F0502020204030204"/>
                <a:cs typeface="Calibri" panose="020F0502020204030204"/>
              </a:rPr>
              <a:t>Claire Marshall, GM Moving </a:t>
            </a:r>
          </a:p>
          <a:p>
            <a:pPr algn="ctr">
              <a:defRPr/>
            </a:pPr>
            <a:r>
              <a:rPr lang="en-GB" sz="3200" b="1" dirty="0">
                <a:latin typeface="Gotham Rounded Bold"/>
                <a:ea typeface="Calibri" panose="020F0502020204030204"/>
                <a:cs typeface="Calibri" panose="020F0502020204030204"/>
              </a:rPr>
              <a:t>&amp; </a:t>
            </a:r>
          </a:p>
          <a:p>
            <a:pPr algn="ctr">
              <a:defRPr/>
            </a:pPr>
            <a:r>
              <a:rPr lang="en-GB" sz="3200" b="1" dirty="0">
                <a:latin typeface="Gotham Rounded Bold"/>
                <a:ea typeface="Calibri" panose="020F0502020204030204"/>
                <a:cs typeface="Calibri" panose="020F0502020204030204"/>
              </a:rPr>
              <a:t>Justine Blomeley,  Merseyside Sport</a:t>
            </a:r>
          </a:p>
          <a:p>
            <a:pPr algn="ctr">
              <a:defRPr/>
            </a:pPr>
            <a:endParaRPr lang="en-GB" sz="3200" b="1" dirty="0">
              <a:latin typeface="Gotham Rounded Bold"/>
              <a:ea typeface="Calibri" panose="020F0502020204030204"/>
              <a:cs typeface="Calibri" panose="020F0502020204030204"/>
            </a:endParaRPr>
          </a:p>
          <a:p>
            <a:pPr algn="ctr">
              <a:defRPr/>
            </a:pPr>
            <a:r>
              <a:rPr lang="en-GB" sz="3200" b="1" dirty="0">
                <a:latin typeface="Gotham Rounded Bold"/>
                <a:ea typeface="Calibri" panose="020F0502020204030204"/>
                <a:cs typeface="Calibri" panose="020F0502020204030204"/>
              </a:rPr>
              <a:t>With Contributions from Kate Peers, This Girl Can</a:t>
            </a:r>
          </a:p>
          <a:p>
            <a:pPr algn="ctr">
              <a:defRPr/>
            </a:pPr>
            <a:r>
              <a:rPr lang="en-GB" sz="4000" dirty="0">
                <a:latin typeface="Gotham Rounded Bold"/>
                <a:ea typeface="Calibri" panose="020F0502020204030204"/>
                <a:cs typeface="Calibri" panose="020F0502020204030204"/>
              </a:rPr>
              <a:t> </a:t>
            </a:r>
          </a:p>
        </p:txBody>
      </p:sp>
      <p:sp>
        <p:nvSpPr>
          <p:cNvPr id="4" name="TextBox 3">
            <a:extLst>
              <a:ext uri="{FF2B5EF4-FFF2-40B4-BE49-F238E27FC236}">
                <a16:creationId xmlns:a16="http://schemas.microsoft.com/office/drawing/2014/main" id="{03CF00FD-8A2D-4A73-BA42-084206A837B8}"/>
              </a:ext>
            </a:extLst>
          </p:cNvPr>
          <p:cNvSpPr txBox="1"/>
          <p:nvPr/>
        </p:nvSpPr>
        <p:spPr>
          <a:xfrm>
            <a:off x="717755" y="1409129"/>
            <a:ext cx="10087897" cy="923330"/>
          </a:xfrm>
          <a:prstGeom prst="rect">
            <a:avLst/>
          </a:prstGeom>
          <a:noFill/>
        </p:spPr>
        <p:txBody>
          <a:bodyPr wrap="square" rtlCol="0">
            <a:spAutoFit/>
          </a:bodyPr>
          <a:lstStyle/>
          <a:p>
            <a:pPr>
              <a:defRPr/>
            </a:pPr>
            <a:r>
              <a:rPr lang="en-GB" sz="5400" b="1" dirty="0">
                <a:solidFill>
                  <a:schemeClr val="bg1"/>
                </a:solidFill>
                <a:latin typeface="Gotham Rounded Bold"/>
                <a:ea typeface="Calibri" panose="020F0502020204030204"/>
                <a:cs typeface="Calibri" panose="020F0502020204030204"/>
              </a:rPr>
              <a:t>    </a:t>
            </a:r>
            <a:r>
              <a:rPr lang="en-GB" sz="4000" b="1" u="sng" dirty="0">
                <a:solidFill>
                  <a:schemeClr val="bg1"/>
                </a:solidFill>
                <a:latin typeface="Gotham Rounded Bold"/>
                <a:ea typeface="Calibri" panose="020F0502020204030204"/>
                <a:cs typeface="Calibri" panose="020F0502020204030204"/>
              </a:rPr>
              <a:t>Women &amp; Girls Moving - The Art of Possible</a:t>
            </a:r>
          </a:p>
        </p:txBody>
      </p:sp>
    </p:spTree>
    <p:extLst>
      <p:ext uri="{BB962C8B-B14F-4D97-AF65-F5344CB8AC3E}">
        <p14:creationId xmlns:p14="http://schemas.microsoft.com/office/powerpoint/2010/main" val="418633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60BBDC-7484-3A02-AFD8-17115B81C208}"/>
              </a:ext>
            </a:extLst>
          </p:cNvPr>
          <p:cNvSpPr txBox="1"/>
          <p:nvPr/>
        </p:nvSpPr>
        <p:spPr>
          <a:xfrm>
            <a:off x="472440" y="1354558"/>
            <a:ext cx="10881360" cy="5109091"/>
          </a:xfrm>
          <a:prstGeom prst="rect">
            <a:avLst/>
          </a:prstGeom>
          <a:noFill/>
        </p:spPr>
        <p:txBody>
          <a:bodyPr wrap="square">
            <a:spAutoFit/>
          </a:bodyPr>
          <a:lstStyle/>
          <a:p>
            <a:endParaRPr lang="en-GB" sz="1800" dirty="0">
              <a:effectLst/>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2400" dirty="0">
                <a:effectLst/>
                <a:latin typeface="Aptos" panose="020B0004020202020204" pitchFamily="34" charset="0"/>
                <a:ea typeface="Times New Roman" panose="02020603050405020304" pitchFamily="18" charset="0"/>
                <a:cs typeface="Times New Roman" panose="02020603050405020304" pitchFamily="18" charset="0"/>
              </a:rPr>
              <a:t>Aiming to sign up as 2 City regions to the declaration via our combined authorities</a:t>
            </a:r>
          </a:p>
          <a:p>
            <a:endParaRPr lang="en-GB" sz="2400" dirty="0">
              <a:ea typeface="Aptos" panose="020B0004020202020204" pitchFamily="34" charset="0"/>
              <a:cs typeface="Aptos" panose="020B0004020202020204" pitchFamily="34" charset="0"/>
            </a:endParaRPr>
          </a:p>
          <a:p>
            <a:pPr marL="285750" indent="-285750">
              <a:buFont typeface="Arial" panose="020B0604020202020204" pitchFamily="34" charset="0"/>
              <a:buChar char="•"/>
            </a:pPr>
            <a:r>
              <a:rPr lang="en-GB" sz="2400" dirty="0">
                <a:latin typeface="Aptos" panose="020B0004020202020204" pitchFamily="34" charset="0"/>
                <a:ea typeface="Aptos" panose="020B0004020202020204" pitchFamily="34" charset="0"/>
                <a:cs typeface="Aptos" panose="020B0004020202020204" pitchFamily="34" charset="0"/>
              </a:rPr>
              <a:t>Use the 10 principles to help guide us in developing a shared action plan to build up </a:t>
            </a:r>
            <a:r>
              <a:rPr lang="en-GB" sz="2400" dirty="0">
                <a:effectLst/>
                <a:latin typeface="Aptos" panose="020B0004020202020204" pitchFamily="34" charset="0"/>
                <a:ea typeface="Aptos" panose="020B0004020202020204" pitchFamily="34" charset="0"/>
                <a:cs typeface="Aptos" panose="020B0004020202020204" pitchFamily="34" charset="0"/>
              </a:rPr>
              <a:t>to the International Working Group (IWG) Women &amp; Sport conference in July 2026</a:t>
            </a:r>
          </a:p>
          <a:p>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ea typeface="Aptos" panose="020B0004020202020204" pitchFamily="34" charset="0"/>
                <a:cs typeface="Aptos" panose="020B0004020202020204" pitchFamily="34" charset="0"/>
              </a:rPr>
              <a:t>W</a:t>
            </a:r>
            <a:r>
              <a:rPr lang="en-GB" sz="2400" dirty="0">
                <a:effectLst/>
                <a:latin typeface="Aptos" panose="020B0004020202020204" pitchFamily="34" charset="0"/>
                <a:ea typeface="Aptos" panose="020B0004020202020204" pitchFamily="34" charset="0"/>
                <a:cs typeface="Aptos" panose="020B0004020202020204" pitchFamily="34" charset="0"/>
              </a:rPr>
              <a:t>hole system leadership to change culture and shift barriers to active lives for women and girls</a:t>
            </a:r>
          </a:p>
          <a:p>
            <a:pPr marL="342900" indent="-342900">
              <a:buFont typeface="Arial" panose="020B0604020202020204" pitchFamily="34" charset="0"/>
              <a:buChar char="•"/>
            </a:pPr>
            <a:endParaRPr lang="en-GB" sz="2400" dirty="0">
              <a:effectLst/>
              <a:latin typeface="Aptos" panose="020B0004020202020204" pitchFamily="34" charset="0"/>
              <a:ea typeface="Aptos" panose="020B0004020202020204" pitchFamily="34" charset="0"/>
              <a:cs typeface="Aptos" panose="020B0004020202020204" pitchFamily="34" charset="0"/>
            </a:endParaRPr>
          </a:p>
          <a:p>
            <a:pPr marL="342900" indent="-342900">
              <a:buFont typeface="Arial" panose="020B0604020202020204" pitchFamily="34" charset="0"/>
              <a:buChar char="•"/>
            </a:pPr>
            <a:r>
              <a:rPr lang="en-GB" sz="2400" dirty="0">
                <a:latin typeface="Aptos" panose="020B0004020202020204" pitchFamily="34" charset="0"/>
                <a:ea typeface="Aptos" panose="020B0004020202020204" pitchFamily="34" charset="0"/>
                <a:cs typeface="Aptos" panose="020B0004020202020204" pitchFamily="34" charset="0"/>
              </a:rPr>
              <a:t>Engage and inspire other Mayoral Combined Authorities</a:t>
            </a:r>
            <a:endParaRPr lang="en-GB" sz="2400" dirty="0">
              <a:effectLst/>
              <a:latin typeface="Aptos" panose="020B0004020202020204" pitchFamily="34" charset="0"/>
              <a:ea typeface="Aptos" panose="020B0004020202020204" pitchFamily="34" charset="0"/>
              <a:cs typeface="Aptos" panose="020B0004020202020204" pitchFamily="34" charset="0"/>
            </a:endParaRPr>
          </a:p>
          <a:p>
            <a:pPr>
              <a:buNone/>
            </a:pPr>
            <a:endParaRPr lang="en-GB" sz="2000" dirty="0">
              <a:latin typeface="Aptos" panose="020B0004020202020204" pitchFamily="34" charset="0"/>
              <a:ea typeface="Aptos" panose="020B0004020202020204" pitchFamily="34" charset="0"/>
              <a:cs typeface="Aptos" panose="020B0004020202020204" pitchFamily="34" charset="0"/>
            </a:endParaRPr>
          </a:p>
          <a:p>
            <a:pPr>
              <a:buNone/>
            </a:pPr>
            <a:endParaRPr lang="en-GB" sz="2400" dirty="0">
              <a:effectLst/>
              <a:latin typeface="Aptos" panose="020B0004020202020204" pitchFamily="34" charset="0"/>
              <a:ea typeface="Aptos" panose="020B0004020202020204" pitchFamily="34" charset="0"/>
              <a:cs typeface="Aptos" panose="020B0004020202020204" pitchFamily="34" charset="0"/>
            </a:endParaRPr>
          </a:p>
        </p:txBody>
      </p:sp>
      <p:sp>
        <p:nvSpPr>
          <p:cNvPr id="6" name="Title 5">
            <a:extLst>
              <a:ext uri="{FF2B5EF4-FFF2-40B4-BE49-F238E27FC236}">
                <a16:creationId xmlns:a16="http://schemas.microsoft.com/office/drawing/2014/main" id="{1C45DAA6-8EA9-5911-9CB2-D2BA840B2EA7}"/>
              </a:ext>
            </a:extLst>
          </p:cNvPr>
          <p:cNvSpPr>
            <a:spLocks noGrp="1"/>
          </p:cNvSpPr>
          <p:nvPr>
            <p:ph type="title"/>
          </p:nvPr>
        </p:nvSpPr>
        <p:spPr/>
        <p:txBody>
          <a:bodyPr/>
          <a:lstStyle/>
          <a:p>
            <a:r>
              <a:rPr lang="en-GB" b="1" dirty="0">
                <a:solidFill>
                  <a:srgbClr val="7030A0"/>
                </a:solidFill>
              </a:rPr>
              <a:t>What Next?</a:t>
            </a:r>
          </a:p>
        </p:txBody>
      </p:sp>
    </p:spTree>
    <p:extLst>
      <p:ext uri="{BB962C8B-B14F-4D97-AF65-F5344CB8AC3E}">
        <p14:creationId xmlns:p14="http://schemas.microsoft.com/office/powerpoint/2010/main" val="354967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A293C-E7E3-C127-1B2B-E1295871CE55}"/>
              </a:ext>
            </a:extLst>
          </p:cNvPr>
          <p:cNvSpPr>
            <a:spLocks noGrp="1"/>
          </p:cNvSpPr>
          <p:nvPr>
            <p:ph type="title"/>
          </p:nvPr>
        </p:nvSpPr>
        <p:spPr/>
        <p:txBody>
          <a:bodyPr/>
          <a:lstStyle/>
          <a:p>
            <a:r>
              <a:rPr lang="en-GB" b="1" dirty="0">
                <a:solidFill>
                  <a:srgbClr val="7030A0"/>
                </a:solidFill>
              </a:rPr>
              <a:t>Task</a:t>
            </a:r>
          </a:p>
        </p:txBody>
      </p:sp>
      <p:sp>
        <p:nvSpPr>
          <p:cNvPr id="3" name="Content Placeholder 2">
            <a:extLst>
              <a:ext uri="{FF2B5EF4-FFF2-40B4-BE49-F238E27FC236}">
                <a16:creationId xmlns:a16="http://schemas.microsoft.com/office/drawing/2014/main" id="{CFCC4D2C-10E5-4C65-D117-73894C9A3087}"/>
              </a:ext>
            </a:extLst>
          </p:cNvPr>
          <p:cNvSpPr>
            <a:spLocks noGrp="1"/>
          </p:cNvSpPr>
          <p:nvPr>
            <p:ph idx="1"/>
          </p:nvPr>
        </p:nvSpPr>
        <p:spPr>
          <a:xfrm>
            <a:off x="838200" y="1615440"/>
            <a:ext cx="10515600" cy="4561523"/>
          </a:xfrm>
        </p:spPr>
        <p:txBody>
          <a:bodyPr>
            <a:normAutofit/>
          </a:bodyPr>
          <a:lstStyle/>
          <a:p>
            <a:pPr marL="457200" lvl="1" indent="0">
              <a:buNone/>
            </a:pPr>
            <a:r>
              <a:rPr lang="en-GB" sz="2800" dirty="0">
                <a:effectLst/>
                <a:latin typeface="Aptos" panose="020B0004020202020204" pitchFamily="34" charset="0"/>
                <a:ea typeface="Aptos" panose="020B0004020202020204" pitchFamily="34" charset="0"/>
                <a:cs typeface="Aptos" panose="020B0004020202020204" pitchFamily="34" charset="0"/>
              </a:rPr>
              <a:t>From the 10 principles</a:t>
            </a:r>
          </a:p>
          <a:p>
            <a:pPr marL="457200" lvl="1" indent="0">
              <a:buNone/>
            </a:pP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914400" lvl="1" indent="-457200">
              <a:buFont typeface="Arial" panose="020B0604020202020204" pitchFamily="34" charset="0"/>
              <a:buChar char="•"/>
            </a:pPr>
            <a:r>
              <a:rPr lang="en-GB" sz="2800" dirty="0">
                <a:effectLst/>
                <a:latin typeface="Aptos" panose="020B0004020202020204" pitchFamily="34" charset="0"/>
                <a:ea typeface="Aptos" panose="020B0004020202020204" pitchFamily="34" charset="0"/>
                <a:cs typeface="Aptos" panose="020B0004020202020204" pitchFamily="34" charset="0"/>
              </a:rPr>
              <a:t>Which of these resonate most strongly for you/your organisation?</a:t>
            </a:r>
          </a:p>
          <a:p>
            <a:pPr marL="914400" lvl="1" indent="-457200">
              <a:buFont typeface="Arial" panose="020B0604020202020204" pitchFamily="34" charset="0"/>
              <a:buChar char="•"/>
            </a:pP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914400" lvl="2" indent="0">
              <a:buNone/>
            </a:pPr>
            <a:r>
              <a:rPr lang="en-GB" sz="2800" dirty="0">
                <a:latin typeface="Aptos" panose="020B0004020202020204" pitchFamily="34" charset="0"/>
                <a:ea typeface="Aptos" panose="020B0004020202020204" pitchFamily="34" charset="0"/>
                <a:cs typeface="Aptos" panose="020B0004020202020204" pitchFamily="34" charset="0"/>
              </a:rPr>
              <a:t>Agree as a collective which we want to focus on (max 5) </a:t>
            </a:r>
          </a:p>
          <a:p>
            <a:pPr marL="457200" lvl="1" indent="0">
              <a:buNone/>
            </a:pPr>
            <a:endParaRPr lang="en-GB" sz="2800" dirty="0">
              <a:latin typeface="Aptos" panose="020B0004020202020204" pitchFamily="34" charset="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39069662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D3DA5-881B-1D6E-56E3-BBECA792EC2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ED3BA9-96E0-9BB2-B728-A76EA4309571}"/>
              </a:ext>
            </a:extLst>
          </p:cNvPr>
          <p:cNvSpPr>
            <a:spLocks noGrp="1"/>
          </p:cNvSpPr>
          <p:nvPr>
            <p:ph idx="1"/>
          </p:nvPr>
        </p:nvSpPr>
        <p:spPr>
          <a:xfrm>
            <a:off x="792480" y="558800"/>
            <a:ext cx="10561320" cy="5618164"/>
          </a:xfrm>
        </p:spPr>
        <p:txBody>
          <a:bodyPr>
            <a:normAutofit fontScale="92500" lnSpcReduction="10000"/>
          </a:bodyPr>
          <a:lstStyle/>
          <a:p>
            <a:pPr marL="0" indent="0" algn="l">
              <a:buNone/>
            </a:pPr>
            <a:r>
              <a:rPr lang="en-GB" sz="4300" b="1" i="0" dirty="0">
                <a:solidFill>
                  <a:srgbClr val="7030A0"/>
                </a:solidFill>
                <a:effectLst/>
                <a:latin typeface="helvetica" panose="020B0604020202020204" pitchFamily="34" charset="0"/>
              </a:rPr>
              <a:t>The 10 Principles</a:t>
            </a:r>
          </a:p>
          <a:p>
            <a:pPr marL="0" indent="0" algn="l">
              <a:buNone/>
            </a:pPr>
            <a:endParaRPr lang="en-GB" b="1" i="0" dirty="0">
              <a:solidFill>
                <a:srgbClr val="7030A0"/>
              </a:solidFill>
              <a:effectLst/>
              <a:latin typeface="helvetica" panose="020B0604020202020204" pitchFamily="34" charset="0"/>
            </a:endParaRPr>
          </a:p>
          <a:p>
            <a:pPr>
              <a:buFont typeface="+mj-lt"/>
              <a:buAutoNum type="arabicPeriod"/>
            </a:pPr>
            <a:r>
              <a:rPr lang="en-GB" b="1" i="0" dirty="0">
                <a:effectLst/>
                <a:latin typeface="helvetica" panose="020B0604020202020204" pitchFamily="34" charset="0"/>
              </a:rPr>
              <a:t> 	Equity and Equality in Society and Sport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Facilities</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School and Youth Sport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Developing Participation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High Performance Sport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Leadership in Sport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Education, Training and Development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Sport Information and Research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Resources </a:t>
            </a:r>
            <a:endParaRPr lang="en-GB" b="1" i="0" dirty="0">
              <a:effectLst/>
              <a:latin typeface="Open Sans" panose="020F0502020204030204" pitchFamily="34" charset="0"/>
            </a:endParaRPr>
          </a:p>
          <a:p>
            <a:pPr>
              <a:buFont typeface="+mj-lt"/>
              <a:buAutoNum type="arabicPeriod"/>
            </a:pPr>
            <a:r>
              <a:rPr lang="en-GB" b="1" i="0" dirty="0">
                <a:effectLst/>
                <a:latin typeface="helvetica" panose="020B0604020202020204" pitchFamily="34" charset="0"/>
              </a:rPr>
              <a:t> 	Domestic and International Cooperation</a:t>
            </a:r>
            <a:endParaRPr lang="en-GB" b="1" i="0" dirty="0">
              <a:effectLst/>
              <a:latin typeface="Open Sans" panose="020F0502020204030204" pitchFamily="34" charset="0"/>
            </a:endParaRPr>
          </a:p>
          <a:p>
            <a:endParaRPr lang="en-GB" dirty="0"/>
          </a:p>
        </p:txBody>
      </p:sp>
    </p:spTree>
    <p:extLst>
      <p:ext uri="{BB962C8B-B14F-4D97-AF65-F5344CB8AC3E}">
        <p14:creationId xmlns:p14="http://schemas.microsoft.com/office/powerpoint/2010/main" val="94574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A5D6A3-96EC-C4F1-684F-F8055EDDCEF3}"/>
              </a:ext>
            </a:extLst>
          </p:cNvPr>
          <p:cNvSpPr>
            <a:spLocks noGrp="1"/>
          </p:cNvSpPr>
          <p:nvPr>
            <p:ph idx="1"/>
          </p:nvPr>
        </p:nvSpPr>
        <p:spPr>
          <a:xfrm>
            <a:off x="480060" y="1096645"/>
            <a:ext cx="10515600" cy="4351338"/>
          </a:xfrm>
        </p:spPr>
        <p:txBody>
          <a:bodyPr/>
          <a:lstStyle/>
          <a:p>
            <a:pPr marL="457200" lvl="1" indent="0">
              <a:buNone/>
            </a:pPr>
            <a:r>
              <a:rPr lang="en-GB" sz="2800" b="1" dirty="0">
                <a:latin typeface="Aptos" panose="020B0004020202020204" pitchFamily="34" charset="0"/>
                <a:ea typeface="Aptos" panose="020B0004020202020204" pitchFamily="34" charset="0"/>
                <a:cs typeface="Aptos" panose="020B0004020202020204" pitchFamily="34" charset="0"/>
              </a:rPr>
              <a:t>On tables, discuss and capture:-</a:t>
            </a:r>
          </a:p>
          <a:p>
            <a:pPr marL="457200" lvl="1" indent="0">
              <a:buNone/>
            </a:pP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914400" lvl="1" indent="-457200">
              <a:buFont typeface="Arial" panose="020B0604020202020204" pitchFamily="34" charset="0"/>
              <a:buChar char="•"/>
            </a:pPr>
            <a:r>
              <a:rPr lang="en-GB" sz="2800" dirty="0">
                <a:latin typeface="Aptos" panose="020B0004020202020204" pitchFamily="34" charset="0"/>
                <a:ea typeface="Aptos" panose="020B0004020202020204" pitchFamily="34" charset="0"/>
                <a:cs typeface="Aptos" panose="020B0004020202020204" pitchFamily="34" charset="0"/>
              </a:rPr>
              <a:t>What is already happening?</a:t>
            </a:r>
          </a:p>
          <a:p>
            <a:pPr marL="914400" lvl="1" indent="-457200">
              <a:buFont typeface="Arial" panose="020B0604020202020204" pitchFamily="34" charset="0"/>
              <a:buChar char="•"/>
            </a:pPr>
            <a:endParaRPr lang="en-GB" sz="2800" dirty="0">
              <a:effectLst/>
              <a:latin typeface="Aptos" panose="020B0004020202020204" pitchFamily="34" charset="0"/>
              <a:ea typeface="Aptos" panose="020B0004020202020204" pitchFamily="34" charset="0"/>
              <a:cs typeface="Aptos" panose="020B0004020202020204" pitchFamily="34" charset="0"/>
            </a:endParaRPr>
          </a:p>
          <a:p>
            <a:pPr marL="914400" lvl="1" indent="-457200"/>
            <a:r>
              <a:rPr lang="en-GB" sz="2800" dirty="0">
                <a:effectLst/>
                <a:latin typeface="Aptos" panose="020B0004020202020204" pitchFamily="34" charset="0"/>
                <a:ea typeface="Aptos" panose="020B0004020202020204" pitchFamily="34" charset="0"/>
                <a:cs typeface="Aptos" panose="020B0004020202020204" pitchFamily="34" charset="0"/>
              </a:rPr>
              <a:t>What could you commit to doing over the next 12 months to support this principle?</a:t>
            </a:r>
          </a:p>
          <a:p>
            <a:pPr marL="914400" lvl="1" indent="-457200">
              <a:buFont typeface="Arial" panose="020B0604020202020204" pitchFamily="34" charset="0"/>
              <a:buChar char="•"/>
            </a:pPr>
            <a:endParaRPr lang="en-GB" sz="2800" dirty="0">
              <a:latin typeface="Aptos" panose="020B0004020202020204" pitchFamily="34" charset="0"/>
            </a:endParaRPr>
          </a:p>
          <a:p>
            <a:pPr marL="914400" lvl="1" indent="-457200">
              <a:buFont typeface="Arial" panose="020B0604020202020204" pitchFamily="34" charset="0"/>
              <a:buChar char="•"/>
            </a:pPr>
            <a:r>
              <a:rPr lang="en-GB" sz="2800" dirty="0">
                <a:latin typeface="Aptos" panose="020B0004020202020204" pitchFamily="34" charset="0"/>
              </a:rPr>
              <a:t>Is there anything that would help with this?</a:t>
            </a:r>
            <a:endParaRPr lang="en-GB" dirty="0"/>
          </a:p>
          <a:p>
            <a:endParaRPr lang="en-GB" dirty="0"/>
          </a:p>
        </p:txBody>
      </p:sp>
    </p:spTree>
    <p:extLst>
      <p:ext uri="{BB962C8B-B14F-4D97-AF65-F5344CB8AC3E}">
        <p14:creationId xmlns:p14="http://schemas.microsoft.com/office/powerpoint/2010/main" val="32403317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1A00F-3612-3EFB-1796-BB870924669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4E94700-5051-1C8E-816F-737EF1E6DB69}"/>
              </a:ext>
            </a:extLst>
          </p:cNvPr>
          <p:cNvSpPr>
            <a:spLocks noGrp="1"/>
          </p:cNvSpPr>
          <p:nvPr>
            <p:ph type="title"/>
          </p:nvPr>
        </p:nvSpPr>
        <p:spPr/>
        <p:txBody>
          <a:bodyPr/>
          <a:lstStyle/>
          <a:p>
            <a:r>
              <a:rPr lang="en-GB" dirty="0"/>
              <a:t>Data &amp; Insight</a:t>
            </a:r>
          </a:p>
        </p:txBody>
      </p:sp>
      <p:sp>
        <p:nvSpPr>
          <p:cNvPr id="5" name="Content Placeholder 4">
            <a:extLst>
              <a:ext uri="{FF2B5EF4-FFF2-40B4-BE49-F238E27FC236}">
                <a16:creationId xmlns:a16="http://schemas.microsoft.com/office/drawing/2014/main" id="{A5D3D8ED-64B9-DF4E-98EF-0F726754ED1C}"/>
              </a:ext>
            </a:extLst>
          </p:cNvPr>
          <p:cNvSpPr>
            <a:spLocks noGrp="1"/>
          </p:cNvSpPr>
          <p:nvPr>
            <p:ph idx="1"/>
          </p:nvPr>
        </p:nvSpPr>
        <p:spPr/>
        <p:txBody>
          <a:bodyPr/>
          <a:lstStyle/>
          <a:p>
            <a:endParaRPr lang="en-GB"/>
          </a:p>
        </p:txBody>
      </p:sp>
      <p:sp>
        <p:nvSpPr>
          <p:cNvPr id="6" name="Rectangle 5">
            <a:extLst>
              <a:ext uri="{FF2B5EF4-FFF2-40B4-BE49-F238E27FC236}">
                <a16:creationId xmlns:a16="http://schemas.microsoft.com/office/drawing/2014/main" id="{E9A8E4AD-41AB-7E04-8BC9-5CE1FE8BA24F}"/>
              </a:ext>
            </a:extLst>
          </p:cNvPr>
          <p:cNvSpPr/>
          <p:nvPr/>
        </p:nvSpPr>
        <p:spPr>
          <a:xfrm>
            <a:off x="1016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GB" sz="2800" dirty="0">
                <a:latin typeface="Aptos" panose="020B0004020202020204" pitchFamily="34" charset="0"/>
                <a:ea typeface="Aptos" panose="020B0004020202020204" pitchFamily="34" charset="0"/>
                <a:cs typeface="Aptos" panose="020B0004020202020204" pitchFamily="34" charset="0"/>
              </a:rPr>
              <a:t>	</a:t>
            </a:r>
            <a:r>
              <a:rPr lang="en-GB" sz="3600" b="1" dirty="0">
                <a:latin typeface="Aptos" panose="020B0004020202020204" pitchFamily="34" charset="0"/>
                <a:ea typeface="Aptos" panose="020B0004020202020204" pitchFamily="34" charset="0"/>
                <a:cs typeface="Aptos" panose="020B0004020202020204" pitchFamily="34" charset="0"/>
              </a:rPr>
              <a:t>Feedback</a:t>
            </a:r>
            <a:r>
              <a:rPr lang="en-GB" sz="3600" b="1" dirty="0">
                <a:effectLst/>
                <a:latin typeface="Aptos" panose="020B0004020202020204" pitchFamily="34" charset="0"/>
                <a:ea typeface="Aptos" panose="020B0004020202020204" pitchFamily="34" charset="0"/>
                <a:cs typeface="Aptos" panose="020B0004020202020204" pitchFamily="34" charset="0"/>
              </a:rPr>
              <a:t> </a:t>
            </a:r>
          </a:p>
          <a:p>
            <a:endParaRPr lang="en-GB" sz="3600" dirty="0">
              <a:effectLst/>
              <a:latin typeface="Aptos" panose="020B0004020202020204" pitchFamily="34" charset="0"/>
              <a:ea typeface="Aptos" panose="020B0004020202020204" pitchFamily="34" charset="0"/>
              <a:cs typeface="Aptos" panose="020B0004020202020204" pitchFamily="34" charset="0"/>
            </a:endParaRPr>
          </a:p>
          <a:p>
            <a:pPr marL="914400" lvl="1" indent="-457200">
              <a:buFont typeface="Arial" panose="020B0604020202020204" pitchFamily="34" charset="0"/>
              <a:buChar char="•"/>
            </a:pPr>
            <a:r>
              <a:rPr lang="en-GB" sz="2800" b="1" dirty="0">
                <a:effectLst/>
                <a:latin typeface="Aptos" panose="020B0004020202020204" pitchFamily="34" charset="0"/>
                <a:ea typeface="Aptos" panose="020B0004020202020204" pitchFamily="34" charset="0"/>
                <a:cs typeface="Aptos" panose="020B0004020202020204" pitchFamily="34" charset="0"/>
              </a:rPr>
              <a:t>What has resonated?</a:t>
            </a:r>
          </a:p>
          <a:p>
            <a:pPr marL="914400" lvl="1" indent="-457200">
              <a:buFont typeface="Arial" panose="020B0604020202020204" pitchFamily="34" charset="0"/>
              <a:buChar char="•"/>
            </a:pPr>
            <a:endParaRPr lang="en-GB" sz="2800" b="1" dirty="0">
              <a:effectLst/>
              <a:latin typeface="Aptos" panose="020B0004020202020204" pitchFamily="34" charset="0"/>
              <a:ea typeface="Aptos" panose="020B0004020202020204" pitchFamily="34" charset="0"/>
              <a:cs typeface="Aptos" panose="020B0004020202020204" pitchFamily="34" charset="0"/>
            </a:endParaRPr>
          </a:p>
          <a:p>
            <a:pPr marL="914400" lvl="1" indent="-457200">
              <a:buFont typeface="Arial" panose="020B0604020202020204" pitchFamily="34" charset="0"/>
              <a:buChar char="•"/>
            </a:pPr>
            <a:r>
              <a:rPr lang="en-GB" sz="2800" b="1" dirty="0">
                <a:effectLst/>
                <a:latin typeface="Aptos" panose="020B0004020202020204" pitchFamily="34" charset="0"/>
                <a:ea typeface="Aptos" panose="020B0004020202020204" pitchFamily="34" charset="0"/>
                <a:cs typeface="Aptos" panose="020B0004020202020204" pitchFamily="34" charset="0"/>
              </a:rPr>
              <a:t> What are people interested in exploring further?</a:t>
            </a:r>
          </a:p>
          <a:p>
            <a:pPr lvl="1"/>
            <a:endParaRPr lang="en-GB" sz="2800" b="1" dirty="0">
              <a:effectLst/>
              <a:latin typeface="Aptos" panose="020B0004020202020204" pitchFamily="34" charset="0"/>
              <a:ea typeface="Aptos" panose="020B0004020202020204" pitchFamily="34" charset="0"/>
              <a:cs typeface="Aptos" panose="020B0004020202020204" pitchFamily="34" charset="0"/>
            </a:endParaRPr>
          </a:p>
          <a:p>
            <a:pPr marL="914400" lvl="1" indent="-457200">
              <a:buFont typeface="Arial" panose="020B0604020202020204" pitchFamily="34" charset="0"/>
              <a:buChar char="•"/>
            </a:pPr>
            <a:r>
              <a:rPr lang="en-GB" sz="2800" b="1" dirty="0">
                <a:effectLst/>
                <a:latin typeface="Aptos" panose="020B0004020202020204" pitchFamily="34" charset="0"/>
                <a:ea typeface="Aptos" panose="020B0004020202020204" pitchFamily="34" charset="0"/>
                <a:cs typeface="Aptos" panose="020B0004020202020204" pitchFamily="34" charset="0"/>
              </a:rPr>
              <a:t> </a:t>
            </a:r>
            <a:r>
              <a:rPr lang="en-GB" sz="2800" b="1" dirty="0">
                <a:latin typeface="Aptos" panose="020B0004020202020204" pitchFamily="34" charset="0"/>
                <a:ea typeface="Aptos" panose="020B0004020202020204" pitchFamily="34" charset="0"/>
                <a:cs typeface="Aptos" panose="020B0004020202020204" pitchFamily="34" charset="0"/>
              </a:rPr>
              <a:t>W</a:t>
            </a:r>
            <a:r>
              <a:rPr lang="en-GB" sz="2800" b="1" dirty="0">
                <a:effectLst/>
                <a:latin typeface="Aptos" panose="020B0004020202020204" pitchFamily="34" charset="0"/>
                <a:ea typeface="Aptos" panose="020B0004020202020204" pitchFamily="34" charset="0"/>
                <a:cs typeface="Aptos" panose="020B0004020202020204" pitchFamily="34" charset="0"/>
              </a:rPr>
              <a:t>hat and where could we facilitate some further  </a:t>
            </a:r>
          </a:p>
          <a:p>
            <a:pPr lvl="1"/>
            <a:r>
              <a:rPr lang="en-GB" sz="2800" b="1" dirty="0">
                <a:latin typeface="Aptos"/>
                <a:ea typeface="Aptos" panose="020B0004020202020204" pitchFamily="34" charset="0"/>
                <a:cs typeface="Aptos" panose="020B0004020202020204" pitchFamily="34" charset="0"/>
              </a:rPr>
              <a:t>   </a:t>
            </a:r>
            <a:r>
              <a:rPr lang="en-GB" sz="2800" b="1" dirty="0">
                <a:effectLst/>
                <a:latin typeface="Aptos"/>
                <a:ea typeface="Aptos" panose="020B0004020202020204" pitchFamily="34" charset="0"/>
                <a:cs typeface="Aptos" panose="020B0004020202020204" pitchFamily="34" charset="0"/>
              </a:rPr>
              <a:t> </a:t>
            </a:r>
            <a:r>
              <a:rPr lang="en-GB" sz="2800" b="1" dirty="0">
                <a:latin typeface="Aptos"/>
                <a:ea typeface="Aptos" panose="020B0004020202020204" pitchFamily="34" charset="0"/>
                <a:cs typeface="Aptos" panose="020B0004020202020204" pitchFamily="34" charset="0"/>
              </a:rPr>
              <a:t>   </a:t>
            </a:r>
            <a:r>
              <a:rPr lang="en-GB" sz="2800" b="1" dirty="0">
                <a:effectLst/>
                <a:latin typeface="Aptos"/>
                <a:ea typeface="Aptos" panose="020B0004020202020204" pitchFamily="34" charset="0"/>
                <a:cs typeface="Aptos" panose="020B0004020202020204" pitchFamily="34" charset="0"/>
              </a:rPr>
              <a:t>discussions/opportunities?</a:t>
            </a:r>
            <a:endParaRPr lang="en-GB" b="1" dirty="0">
              <a:latin typeface="Aptos"/>
            </a:endParaRPr>
          </a:p>
        </p:txBody>
      </p:sp>
    </p:spTree>
    <p:extLst>
      <p:ext uri="{BB962C8B-B14F-4D97-AF65-F5344CB8AC3E}">
        <p14:creationId xmlns:p14="http://schemas.microsoft.com/office/powerpoint/2010/main" val="375741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B90A9-C5B6-8611-9816-B7805F81D087}"/>
              </a:ext>
            </a:extLst>
          </p:cNvPr>
          <p:cNvSpPr>
            <a:spLocks noGrp="1"/>
          </p:cNvSpPr>
          <p:nvPr>
            <p:ph type="title"/>
          </p:nvPr>
        </p:nvSpPr>
        <p:spPr/>
        <p:txBody>
          <a:bodyPr/>
          <a:lstStyle/>
          <a:p>
            <a:r>
              <a:rPr lang="en-GB" b="1" dirty="0">
                <a:solidFill>
                  <a:srgbClr val="7030A0"/>
                </a:solidFill>
              </a:rPr>
              <a:t>What can you do?</a:t>
            </a:r>
          </a:p>
        </p:txBody>
      </p:sp>
      <p:sp>
        <p:nvSpPr>
          <p:cNvPr id="3" name="Content Placeholder 2">
            <a:extLst>
              <a:ext uri="{FF2B5EF4-FFF2-40B4-BE49-F238E27FC236}">
                <a16:creationId xmlns:a16="http://schemas.microsoft.com/office/drawing/2014/main" id="{F2FBA3AA-8891-C6AF-726C-13985C07EC59}"/>
              </a:ext>
            </a:extLst>
          </p:cNvPr>
          <p:cNvSpPr>
            <a:spLocks noGrp="1"/>
          </p:cNvSpPr>
          <p:nvPr>
            <p:ph idx="1"/>
          </p:nvPr>
        </p:nvSpPr>
        <p:spPr/>
        <p:txBody>
          <a:bodyPr vert="horz" lIns="91440" tIns="45720" rIns="91440" bIns="45720" rtlCol="0" anchor="t">
            <a:normAutofit/>
          </a:bodyPr>
          <a:lstStyle/>
          <a:p>
            <a:r>
              <a:rPr lang="en-GB" dirty="0">
                <a:latin typeface="Open Sans" panose="020B0606030504020204" pitchFamily="34" charset="0"/>
              </a:rPr>
              <a:t>Become part of a network of organisations working in, across or for the interests of Greater Manchester supporting our sign up as a city region to the Brighton and Helsinki Declaration</a:t>
            </a:r>
            <a:endParaRPr lang="en-GB" b="0" i="0" dirty="0">
              <a:solidFill>
                <a:srgbClr val="797979"/>
              </a:solidFill>
              <a:effectLst/>
              <a:latin typeface="Open Sans" panose="020B0606030504020204" pitchFamily="34" charset="0"/>
            </a:endParaRPr>
          </a:p>
          <a:p>
            <a:pPr algn="l">
              <a:buFont typeface="Arial" panose="020B0604020202020204" pitchFamily="34" charset="0"/>
              <a:buChar char="•"/>
            </a:pPr>
            <a:r>
              <a:rPr lang="en-GB" dirty="0">
                <a:latin typeface="Open Sans" panose="020B0606030504020204" pitchFamily="34" charset="0"/>
              </a:rPr>
              <a:t>S</a:t>
            </a:r>
            <a:r>
              <a:rPr lang="en-GB" b="0" i="0" dirty="0">
                <a:effectLst/>
                <a:latin typeface="Open Sans" panose="020B0606030504020204" pitchFamily="34" charset="0"/>
              </a:rPr>
              <a:t>ign up to the IWG Women and Sport newsletter</a:t>
            </a:r>
          </a:p>
          <a:p>
            <a:pPr algn="l">
              <a:buFont typeface="Arial" panose="020B0604020202020204" pitchFamily="34" charset="0"/>
              <a:buChar char="•"/>
            </a:pPr>
            <a:r>
              <a:rPr lang="en-GB" dirty="0">
                <a:latin typeface="Open Sans" panose="020B0606030504020204" pitchFamily="34" charset="0"/>
              </a:rPr>
              <a:t>Help us to build up examples of what’s happening in our city region on the resource hub</a:t>
            </a:r>
          </a:p>
          <a:p>
            <a:pPr algn="l">
              <a:buFont typeface="Arial" panose="020B0604020202020204" pitchFamily="34" charset="0"/>
              <a:buChar char="•"/>
            </a:pPr>
            <a:r>
              <a:rPr lang="en-GB" dirty="0">
                <a:latin typeface="Open Sans" panose="020B0606030504020204" pitchFamily="34" charset="0"/>
              </a:rPr>
              <a:t>Sign up to the conference in Birmingham in 2026</a:t>
            </a:r>
          </a:p>
          <a:p>
            <a:r>
              <a:rPr lang="en-GB" dirty="0">
                <a:latin typeface="Open Sans"/>
                <a:ea typeface="Open Sans"/>
                <a:cs typeface="Open Sans"/>
              </a:rPr>
              <a:t> Visit the TGC Campaign hub</a:t>
            </a:r>
          </a:p>
          <a:p>
            <a:pPr marL="0" indent="0" algn="l">
              <a:buNone/>
            </a:pPr>
            <a:endParaRPr lang="en-GB" dirty="0">
              <a:latin typeface="Open Sans" panose="020B0606030504020204" pitchFamily="34" charset="0"/>
            </a:endParaRPr>
          </a:p>
          <a:p>
            <a:pPr marL="0" indent="0" algn="l">
              <a:buNone/>
            </a:pPr>
            <a:endParaRPr lang="en-GB" b="0" i="0" dirty="0">
              <a:solidFill>
                <a:srgbClr val="797979"/>
              </a:solidFill>
              <a:effectLst/>
              <a:latin typeface="Open Sans" panose="020B0606030504020204" pitchFamily="34" charset="0"/>
            </a:endParaRPr>
          </a:p>
          <a:p>
            <a:endParaRPr lang="en-GB" dirty="0"/>
          </a:p>
        </p:txBody>
      </p:sp>
    </p:spTree>
    <p:extLst>
      <p:ext uri="{BB962C8B-B14F-4D97-AF65-F5344CB8AC3E}">
        <p14:creationId xmlns:p14="http://schemas.microsoft.com/office/powerpoint/2010/main" val="1887704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D1C9FE-6177-8E2C-DBB4-1B063599B049}"/>
              </a:ext>
            </a:extLst>
          </p:cNvPr>
          <p:cNvSpPr>
            <a:spLocks noGrp="1"/>
          </p:cNvSpPr>
          <p:nvPr>
            <p:ph idx="1"/>
          </p:nvPr>
        </p:nvSpPr>
        <p:spPr>
          <a:xfrm>
            <a:off x="675640" y="870584"/>
            <a:ext cx="10576560" cy="4920287"/>
          </a:xfrm>
        </p:spPr>
        <p:txBody>
          <a:bodyPr vert="horz" lIns="91440" tIns="45720" rIns="91440" bIns="45720" rtlCol="0" anchor="t">
            <a:normAutofit fontScale="92500" lnSpcReduction="20000"/>
          </a:bodyPr>
          <a:lstStyle/>
          <a:p>
            <a:r>
              <a:rPr lang="en-GB" dirty="0"/>
              <a:t>IWG Brighton and Helsinki Declaration</a:t>
            </a:r>
          </a:p>
          <a:p>
            <a:pPr marL="0" indent="0">
              <a:buNone/>
            </a:pPr>
            <a:r>
              <a:rPr lang="en-GB" sz="2800" dirty="0">
                <a:hlinkClick r:id="rId2"/>
              </a:rPr>
              <a:t>Brighton Plus Helsinki Declaration | IWGIWG</a:t>
            </a:r>
            <a:endParaRPr lang="en-GB" sz="2800" dirty="0"/>
          </a:p>
          <a:p>
            <a:pPr marL="0" indent="0">
              <a:buNone/>
            </a:pPr>
            <a:endParaRPr lang="en-GB" dirty="0"/>
          </a:p>
          <a:p>
            <a:r>
              <a:rPr lang="en-GB" sz="2800" dirty="0"/>
              <a:t>This Girl Can   </a:t>
            </a:r>
            <a:r>
              <a:rPr lang="en-GB" sz="2800" dirty="0">
                <a:hlinkClick r:id="rId3"/>
              </a:rPr>
              <a:t>Insight | This girl can</a:t>
            </a:r>
            <a:r>
              <a:rPr lang="en-GB" sz="2800" dirty="0"/>
              <a:t>  </a:t>
            </a:r>
            <a:endParaRPr lang="en-GB" dirty="0"/>
          </a:p>
          <a:p>
            <a:pPr marL="0" indent="0">
              <a:buNone/>
            </a:pPr>
            <a:r>
              <a:rPr lang="en-GB" dirty="0">
                <a:ea typeface="+mn-lt"/>
                <a:cs typeface="+mn-lt"/>
                <a:hlinkClick r:id="rId4"/>
              </a:rPr>
              <a:t>Belonging Starts with Inclusion toolkit | This girl can</a:t>
            </a:r>
            <a:endParaRPr lang="en-GB" dirty="0"/>
          </a:p>
          <a:p>
            <a:pPr marL="0" indent="0">
              <a:buNone/>
            </a:pPr>
            <a:endParaRPr lang="en-GB" dirty="0"/>
          </a:p>
          <a:p>
            <a:r>
              <a:rPr lang="en-GB" dirty="0"/>
              <a:t>Feel Good Your Way</a:t>
            </a:r>
          </a:p>
          <a:p>
            <a:pPr marL="0" indent="0">
              <a:buNone/>
            </a:pPr>
            <a:r>
              <a:rPr lang="en-GB" dirty="0">
                <a:hlinkClick r:id="rId5"/>
              </a:rPr>
              <a:t> Greater Manchester Moving</a:t>
            </a:r>
            <a:endParaRPr lang="en-GB" dirty="0"/>
          </a:p>
          <a:p>
            <a:pPr marL="0" indent="0">
              <a:buNone/>
            </a:pPr>
            <a:endParaRPr lang="en-GB" dirty="0"/>
          </a:p>
          <a:p>
            <a:pPr marL="0" indent="0">
              <a:buNone/>
            </a:pPr>
            <a:endParaRPr lang="en-GB" dirty="0"/>
          </a:p>
          <a:p>
            <a:r>
              <a:rPr lang="en-GB" dirty="0"/>
              <a:t>Contact</a:t>
            </a:r>
          </a:p>
          <a:p>
            <a:pPr marL="0" indent="0">
              <a:buNone/>
            </a:pPr>
            <a:r>
              <a:rPr lang="en-GB" dirty="0">
                <a:hlinkClick r:id="rId6"/>
              </a:rPr>
              <a:t>clairemarshall@gmmoving.co.uk</a:t>
            </a:r>
            <a:endParaRPr lang="en-GB" dirty="0"/>
          </a:p>
          <a:p>
            <a:endParaRPr lang="en-GB" dirty="0"/>
          </a:p>
        </p:txBody>
      </p:sp>
    </p:spTree>
    <p:extLst>
      <p:ext uri="{BB962C8B-B14F-4D97-AF65-F5344CB8AC3E}">
        <p14:creationId xmlns:p14="http://schemas.microsoft.com/office/powerpoint/2010/main" val="36178808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qr code on a purple background&#10;&#10;AI-generated content may be incorrect.">
            <a:extLst>
              <a:ext uri="{FF2B5EF4-FFF2-40B4-BE49-F238E27FC236}">
                <a16:creationId xmlns:a16="http://schemas.microsoft.com/office/drawing/2014/main" id="{2DBED01A-E0E8-9048-0354-BC056980EE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3809" y="406809"/>
            <a:ext cx="6044381" cy="6044381"/>
          </a:xfrm>
          <a:prstGeom prst="rect">
            <a:avLst/>
          </a:prstGeom>
        </p:spPr>
      </p:pic>
    </p:spTree>
    <p:extLst>
      <p:ext uri="{BB962C8B-B14F-4D97-AF65-F5344CB8AC3E}">
        <p14:creationId xmlns:p14="http://schemas.microsoft.com/office/powerpoint/2010/main" val="3515997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2F3FA-B153-5571-57B5-224D6E02E8FE}"/>
              </a:ext>
            </a:extLst>
          </p:cNvPr>
          <p:cNvSpPr>
            <a:spLocks noGrp="1"/>
          </p:cNvSpPr>
          <p:nvPr>
            <p:ph type="title"/>
          </p:nvPr>
        </p:nvSpPr>
        <p:spPr/>
        <p:txBody>
          <a:bodyPr/>
          <a:lstStyle/>
          <a:p>
            <a:r>
              <a:rPr lang="en-GB" b="1" dirty="0">
                <a:solidFill>
                  <a:srgbClr val="7030A0"/>
                </a:solidFill>
              </a:rPr>
              <a:t>Workshop Aims and Objectives </a:t>
            </a:r>
          </a:p>
        </p:txBody>
      </p:sp>
      <p:sp>
        <p:nvSpPr>
          <p:cNvPr id="3" name="Content Placeholder 2">
            <a:extLst>
              <a:ext uri="{FF2B5EF4-FFF2-40B4-BE49-F238E27FC236}">
                <a16:creationId xmlns:a16="http://schemas.microsoft.com/office/drawing/2014/main" id="{DCBED1E6-53B0-2221-6FC8-0F35D0764347}"/>
              </a:ext>
            </a:extLst>
          </p:cNvPr>
          <p:cNvSpPr>
            <a:spLocks noGrp="1"/>
          </p:cNvSpPr>
          <p:nvPr>
            <p:ph idx="1"/>
          </p:nvPr>
        </p:nvSpPr>
        <p:spPr/>
        <p:txBody>
          <a:bodyPr>
            <a:normAutofit/>
          </a:bodyPr>
          <a:lstStyle/>
          <a:p>
            <a:r>
              <a:rPr lang="en-GB" dirty="0">
                <a:effectLst/>
                <a:latin typeface="Aptos" panose="020B0004020202020204" pitchFamily="34" charset="0"/>
                <a:ea typeface="Aptos" panose="020B0004020202020204" pitchFamily="34" charset="0"/>
                <a:cs typeface="Aptos" panose="020B0004020202020204" pitchFamily="34" charset="0"/>
              </a:rPr>
              <a:t>Provide a brief overview of the latest physical activity </a:t>
            </a:r>
            <a:r>
              <a:rPr lang="en-GB" dirty="0">
                <a:latin typeface="Aptos" panose="020B0004020202020204" pitchFamily="34" charset="0"/>
                <a:ea typeface="Aptos" panose="020B0004020202020204" pitchFamily="34" charset="0"/>
                <a:cs typeface="Aptos" panose="020B0004020202020204" pitchFamily="34" charset="0"/>
              </a:rPr>
              <a:t>data around women and girls </a:t>
            </a:r>
          </a:p>
          <a:p>
            <a:endParaRPr lang="en-GB" dirty="0">
              <a:effectLst/>
              <a:latin typeface="Aptos" panose="020B0004020202020204" pitchFamily="34" charset="0"/>
              <a:ea typeface="Aptos" panose="020B0004020202020204" pitchFamily="34" charset="0"/>
              <a:cs typeface="Aptos" panose="020B0004020202020204" pitchFamily="34" charset="0"/>
            </a:endParaRPr>
          </a:p>
          <a:p>
            <a:r>
              <a:rPr lang="en-GB" dirty="0">
                <a:latin typeface="Aptos" panose="020B0004020202020204" pitchFamily="34" charset="0"/>
                <a:ea typeface="Aptos" panose="020B0004020202020204" pitchFamily="34" charset="0"/>
                <a:cs typeface="Aptos" panose="020B0004020202020204" pitchFamily="34" charset="0"/>
              </a:rPr>
              <a:t>To inform workshop attendees about what </a:t>
            </a:r>
            <a:r>
              <a:rPr lang="en-GB" dirty="0">
                <a:effectLst/>
                <a:latin typeface="Aptos" panose="020B0004020202020204" pitchFamily="34" charset="0"/>
                <a:ea typeface="Aptos" panose="020B0004020202020204" pitchFamily="34" charset="0"/>
                <a:cs typeface="Aptos" panose="020B0004020202020204" pitchFamily="34" charset="0"/>
              </a:rPr>
              <a:t>we are doing as 2 city regions to help tackle gendered inequalities around physical activity, movement and sport</a:t>
            </a:r>
          </a:p>
          <a:p>
            <a:pPr marL="0" indent="0">
              <a:buNone/>
            </a:pPr>
            <a:endParaRPr lang="en-GB" dirty="0">
              <a:effectLst/>
              <a:latin typeface="Aptos" panose="020B0004020202020204" pitchFamily="34" charset="0"/>
              <a:ea typeface="Aptos" panose="020B0004020202020204" pitchFamily="34" charset="0"/>
              <a:cs typeface="Aptos" panose="020B0004020202020204" pitchFamily="34" charset="0"/>
            </a:endParaRPr>
          </a:p>
          <a:p>
            <a:r>
              <a:rPr lang="en-GB" dirty="0">
                <a:latin typeface="Aptos" panose="020B0004020202020204" pitchFamily="34" charset="0"/>
                <a:ea typeface="Aptos" panose="020B0004020202020204" pitchFamily="34" charset="0"/>
                <a:cs typeface="Aptos" panose="020B0004020202020204" pitchFamily="34" charset="0"/>
              </a:rPr>
              <a:t>To explore and </a:t>
            </a:r>
            <a:r>
              <a:rPr lang="en-GB" dirty="0">
                <a:effectLst/>
                <a:latin typeface="Aptos" panose="020B0004020202020204" pitchFamily="34" charset="0"/>
                <a:ea typeface="Aptos" panose="020B0004020202020204" pitchFamily="34" charset="0"/>
                <a:cs typeface="Aptos" panose="020B0004020202020204" pitchFamily="34" charset="0"/>
              </a:rPr>
              <a:t>discuss how a collective approach around a shared action plan could </a:t>
            </a:r>
            <a:r>
              <a:rPr lang="en-GB">
                <a:effectLst/>
                <a:latin typeface="Aptos" panose="020B0004020202020204" pitchFamily="34" charset="0"/>
                <a:ea typeface="Aptos" panose="020B0004020202020204" pitchFamily="34" charset="0"/>
                <a:cs typeface="Aptos" panose="020B0004020202020204" pitchFamily="34" charset="0"/>
              </a:rPr>
              <a:t>support greater </a:t>
            </a:r>
            <a:r>
              <a:rPr lang="en-GB" dirty="0">
                <a:effectLst/>
                <a:latin typeface="Aptos" panose="020B0004020202020204" pitchFamily="34" charset="0"/>
                <a:ea typeface="Aptos" panose="020B0004020202020204" pitchFamily="34" charset="0"/>
                <a:cs typeface="Aptos" panose="020B0004020202020204" pitchFamily="34" charset="0"/>
              </a:rPr>
              <a:t>change</a:t>
            </a: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sz="1800" dirty="0">
              <a:effectLst/>
              <a:latin typeface="Aptos" panose="020B0004020202020204" pitchFamily="34" charset="0"/>
              <a:ea typeface="Aptos" panose="020B0004020202020204" pitchFamily="34" charset="0"/>
              <a:cs typeface="Aptos" panose="020B0004020202020204" pitchFamily="34" charset="0"/>
            </a:endParaRPr>
          </a:p>
          <a:p>
            <a:endParaRPr lang="en-GB" dirty="0"/>
          </a:p>
        </p:txBody>
      </p:sp>
    </p:spTree>
    <p:extLst>
      <p:ext uri="{BB962C8B-B14F-4D97-AF65-F5344CB8AC3E}">
        <p14:creationId xmlns:p14="http://schemas.microsoft.com/office/powerpoint/2010/main" val="202979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0A7C5-2E01-4BD6-81F3-72BE0E6874FB}"/>
              </a:ext>
            </a:extLst>
          </p:cNvPr>
          <p:cNvSpPr>
            <a:spLocks noGrp="1"/>
          </p:cNvSpPr>
          <p:nvPr>
            <p:ph type="title"/>
          </p:nvPr>
        </p:nvSpPr>
        <p:spPr/>
        <p:txBody>
          <a:bodyPr/>
          <a:lstStyle/>
          <a:p>
            <a:r>
              <a:rPr lang="en-GB" b="1" dirty="0">
                <a:solidFill>
                  <a:srgbClr val="7030A0"/>
                </a:solidFill>
                <a:latin typeface="+mn-lt"/>
              </a:rPr>
              <a:t>Setting the Scene</a:t>
            </a:r>
          </a:p>
        </p:txBody>
      </p:sp>
      <p:sp>
        <p:nvSpPr>
          <p:cNvPr id="3" name="Content Placeholder 2">
            <a:extLst>
              <a:ext uri="{FF2B5EF4-FFF2-40B4-BE49-F238E27FC236}">
                <a16:creationId xmlns:a16="http://schemas.microsoft.com/office/drawing/2014/main" id="{8E1BBAD8-A1F5-9103-7506-7FAA37C2F25B}"/>
              </a:ext>
            </a:extLst>
          </p:cNvPr>
          <p:cNvSpPr>
            <a:spLocks noGrp="1"/>
          </p:cNvSpPr>
          <p:nvPr>
            <p:ph idx="1"/>
          </p:nvPr>
        </p:nvSpPr>
        <p:spPr/>
        <p:txBody>
          <a:bodyPr vert="horz" lIns="91440" tIns="45720" rIns="91440" bIns="45720" rtlCol="0" anchor="t">
            <a:normAutofit/>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B29A79A4-88BA-E3B8-A899-6F31282133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015166" y="188092"/>
            <a:ext cx="3695053" cy="950341"/>
          </a:xfrm>
          <a:prstGeom prst="rect">
            <a:avLst/>
          </a:prstGeom>
        </p:spPr>
      </p:pic>
      <p:sp>
        <p:nvSpPr>
          <p:cNvPr id="6" name="TextBox 5">
            <a:extLst>
              <a:ext uri="{FF2B5EF4-FFF2-40B4-BE49-F238E27FC236}">
                <a16:creationId xmlns:a16="http://schemas.microsoft.com/office/drawing/2014/main" id="{BC26F835-0406-8BCF-BB66-CF9D57B07410}"/>
              </a:ext>
            </a:extLst>
          </p:cNvPr>
          <p:cNvSpPr txBox="1"/>
          <p:nvPr/>
        </p:nvSpPr>
        <p:spPr>
          <a:xfrm>
            <a:off x="993679" y="1951801"/>
            <a:ext cx="10561320" cy="1964512"/>
          </a:xfrm>
          <a:prstGeom prst="rect">
            <a:avLst/>
          </a:prstGeom>
          <a:noFill/>
        </p:spPr>
        <p:txBody>
          <a:bodyPr wrap="square" lIns="91440" tIns="45720" rIns="91440" bIns="45720" rtlCol="0" anchor="t">
            <a:spAutoFit/>
          </a:bodyPr>
          <a:lstStyle/>
          <a:p>
            <a:pPr marL="457200" indent="-457200" algn="l" rtl="0" fontAlgn="base">
              <a:lnSpc>
                <a:spcPct val="150000"/>
              </a:lnSpc>
              <a:buFont typeface="Arial" panose="020B0604020202020204" pitchFamily="34" charset="0"/>
              <a:buChar char="•"/>
            </a:pPr>
            <a:r>
              <a:rPr lang="en-GB" sz="2800" b="0" i="0" dirty="0">
                <a:solidFill>
                  <a:srgbClr val="000000"/>
                </a:solidFill>
                <a:effectLst/>
                <a:latin typeface="Aptos"/>
                <a:ea typeface="Calibri"/>
                <a:cs typeface="Calibri"/>
              </a:rPr>
              <a:t>Moving matters to all women and girls </a:t>
            </a:r>
          </a:p>
          <a:p>
            <a:pPr marL="457200" indent="-457200" algn="l" rtl="0" fontAlgn="base">
              <a:lnSpc>
                <a:spcPct val="150000"/>
              </a:lnSpc>
              <a:buFont typeface="Arial" panose="020B0604020202020204" pitchFamily="34" charset="0"/>
              <a:buChar char="•"/>
            </a:pPr>
            <a:r>
              <a:rPr lang="en-GB" sz="2800" b="0" i="0" dirty="0">
                <a:solidFill>
                  <a:srgbClr val="000000"/>
                </a:solidFill>
                <a:effectLst/>
                <a:latin typeface="Aptos"/>
                <a:ea typeface="Calibri"/>
                <a:cs typeface="Calibri"/>
              </a:rPr>
              <a:t>Women and girls face </a:t>
            </a:r>
            <a:r>
              <a:rPr lang="en-GB" sz="2800" dirty="0">
                <a:solidFill>
                  <a:srgbClr val="000000"/>
                </a:solidFill>
                <a:latin typeface="Aptos"/>
                <a:ea typeface="Calibri"/>
                <a:cs typeface="Calibri"/>
              </a:rPr>
              <a:t>additional </a:t>
            </a:r>
            <a:r>
              <a:rPr lang="en-GB" sz="2800" b="0" i="0" dirty="0">
                <a:solidFill>
                  <a:srgbClr val="000000"/>
                </a:solidFill>
                <a:effectLst/>
                <a:latin typeface="Aptos"/>
                <a:ea typeface="Calibri"/>
                <a:cs typeface="Calibri"/>
              </a:rPr>
              <a:t>barriers to an active life</a:t>
            </a:r>
          </a:p>
          <a:p>
            <a:pPr marL="457200" indent="-457200" algn="l" rtl="0" fontAlgn="base">
              <a:lnSpc>
                <a:spcPct val="150000"/>
              </a:lnSpc>
              <a:buFont typeface="Arial" panose="020B0604020202020204" pitchFamily="34" charset="0"/>
              <a:buChar char="•"/>
            </a:pPr>
            <a:r>
              <a:rPr lang="en-GB" sz="2800" b="0" i="0" dirty="0">
                <a:solidFill>
                  <a:srgbClr val="000000"/>
                </a:solidFill>
                <a:effectLst/>
                <a:latin typeface="Aptos"/>
                <a:ea typeface="Calibri"/>
                <a:cs typeface="Calibri"/>
              </a:rPr>
              <a:t>Everyone has a role to play to close the gender activity gap</a:t>
            </a:r>
          </a:p>
        </p:txBody>
      </p:sp>
    </p:spTree>
    <p:extLst>
      <p:ext uri="{BB962C8B-B14F-4D97-AF65-F5344CB8AC3E}">
        <p14:creationId xmlns:p14="http://schemas.microsoft.com/office/powerpoint/2010/main" val="3901016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4A4E999-B57B-8192-8820-A563772C5B0F}"/>
              </a:ext>
            </a:extLst>
          </p:cNvPr>
          <p:cNvSpPr txBox="1"/>
          <p:nvPr/>
        </p:nvSpPr>
        <p:spPr>
          <a:xfrm>
            <a:off x="390419" y="462399"/>
            <a:ext cx="3986372" cy="3539430"/>
          </a:xfrm>
          <a:prstGeom prst="rect">
            <a:avLst/>
          </a:prstGeom>
          <a:noFill/>
        </p:spPr>
        <p:txBody>
          <a:bodyPr wrap="square" rtlCol="0">
            <a:spAutoFit/>
          </a:bodyPr>
          <a:lstStyle/>
          <a:p>
            <a:r>
              <a:rPr lang="en-GB" sz="3200" b="1" dirty="0"/>
              <a:t>Active proportions have historically been lower for women compared to men</a:t>
            </a:r>
          </a:p>
          <a:p>
            <a:r>
              <a:rPr lang="en-GB" sz="2400" dirty="0">
                <a:latin typeface="+mj-lt"/>
              </a:rPr>
              <a:t>with an inequality gap of approximately 4 percentage points</a:t>
            </a:r>
          </a:p>
          <a:p>
            <a:endParaRPr lang="en-GB" sz="2400" dirty="0">
              <a:latin typeface="+mj-lt"/>
            </a:endParaRPr>
          </a:p>
        </p:txBody>
      </p:sp>
      <p:graphicFrame>
        <p:nvGraphicFramePr>
          <p:cNvPr id="5" name="Chart Placeholder 4">
            <a:extLst>
              <a:ext uri="{FF2B5EF4-FFF2-40B4-BE49-F238E27FC236}">
                <a16:creationId xmlns:a16="http://schemas.microsoft.com/office/drawing/2014/main" id="{888B3055-78B4-4288-A8B2-1C81CBDACBCA}"/>
              </a:ext>
            </a:extLst>
          </p:cNvPr>
          <p:cNvGraphicFramePr>
            <a:graphicFrameLocks noGrp="1"/>
          </p:cNvGraphicFramePr>
          <p:nvPr>
            <p:ph type="chart" sz="quarter" idx="10"/>
          </p:nvPr>
        </p:nvGraphicFramePr>
        <p:xfrm>
          <a:off x="5448300" y="1695450"/>
          <a:ext cx="6042025" cy="424338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C114FB9F-1808-D67C-60FA-E3176EFA6BB4}"/>
              </a:ext>
            </a:extLst>
          </p:cNvPr>
          <p:cNvSpPr txBox="1"/>
          <p:nvPr/>
        </p:nvSpPr>
        <p:spPr>
          <a:xfrm>
            <a:off x="8075488" y="1049119"/>
            <a:ext cx="3218737" cy="646331"/>
          </a:xfrm>
          <a:prstGeom prst="rect">
            <a:avLst/>
          </a:prstGeom>
          <a:noFill/>
        </p:spPr>
        <p:txBody>
          <a:bodyPr wrap="square" rtlCol="0">
            <a:spAutoFit/>
          </a:bodyPr>
          <a:lstStyle/>
          <a:p>
            <a:pPr algn="r"/>
            <a:r>
              <a:rPr lang="en-GB" dirty="0">
                <a:latin typeface="+mj-lt"/>
              </a:rPr>
              <a:t>Activity rates have not recovered to pre pandemic highs</a:t>
            </a:r>
          </a:p>
        </p:txBody>
      </p:sp>
    </p:spTree>
    <p:extLst>
      <p:ext uri="{BB962C8B-B14F-4D97-AF65-F5344CB8AC3E}">
        <p14:creationId xmlns:p14="http://schemas.microsoft.com/office/powerpoint/2010/main" val="137336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209A3-44B0-1C9D-086B-B95BC177C6E9}"/>
            </a:ext>
          </a:extLst>
        </p:cNvPr>
        <p:cNvGrpSpPr/>
        <p:nvPr/>
      </p:nvGrpSpPr>
      <p:grpSpPr>
        <a:xfrm>
          <a:off x="0" y="0"/>
          <a:ext cx="0" cy="0"/>
          <a:chOff x="0" y="0"/>
          <a:chExt cx="0" cy="0"/>
        </a:xfrm>
      </p:grpSpPr>
      <p:cxnSp>
        <p:nvCxnSpPr>
          <p:cNvPr id="27" name="Connector: Elbow 26">
            <a:extLst>
              <a:ext uri="{FF2B5EF4-FFF2-40B4-BE49-F238E27FC236}">
                <a16:creationId xmlns:a16="http://schemas.microsoft.com/office/drawing/2014/main" id="{E5B5ADCC-D527-3195-5C6E-74D2A0E231C6}"/>
              </a:ext>
            </a:extLst>
          </p:cNvPr>
          <p:cNvCxnSpPr>
            <a:cxnSpLocks/>
          </p:cNvCxnSpPr>
          <p:nvPr/>
        </p:nvCxnSpPr>
        <p:spPr>
          <a:xfrm>
            <a:off x="6246398" y="5181600"/>
            <a:ext cx="684627" cy="586173"/>
          </a:xfrm>
          <a:prstGeom prst="bentConnector3">
            <a:avLst>
              <a:gd name="adj1" fmla="val -3425"/>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3450465A-D725-DFFD-25E3-C69F133AAAEE}"/>
              </a:ext>
            </a:extLst>
          </p:cNvPr>
          <p:cNvCxnSpPr>
            <a:cxnSpLocks/>
          </p:cNvCxnSpPr>
          <p:nvPr/>
        </p:nvCxnSpPr>
        <p:spPr>
          <a:xfrm rot="16200000" flipH="1">
            <a:off x="5638463" y="5536889"/>
            <a:ext cx="695621" cy="219453"/>
          </a:xfrm>
          <a:prstGeom prst="bentConnector3">
            <a:avLst>
              <a:gd name="adj1" fmla="val 99075"/>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3CA789D1-F7B9-C77F-4D1B-7212A769F7AB}"/>
              </a:ext>
            </a:extLst>
          </p:cNvPr>
          <p:cNvSpPr txBox="1">
            <a:spLocks/>
          </p:cNvSpPr>
          <p:nvPr/>
        </p:nvSpPr>
        <p:spPr>
          <a:xfrm>
            <a:off x="1060256" y="489948"/>
            <a:ext cx="4145728" cy="1235751"/>
          </a:xfrm>
          <a:prstGeom prst="rect">
            <a:avLst/>
          </a:prstGeom>
        </p:spPr>
        <p:txBody>
          <a:bodyPr>
            <a:noAutofit/>
          </a:bodyPr>
          <a:lstStyle>
            <a:lvl1pPr marL="0" indent="0" algn="l" defTabSz="914400" rtl="0" eaLnBrk="1" latinLnBrk="0" hangingPunct="1">
              <a:lnSpc>
                <a:spcPct val="100000"/>
              </a:lnSpc>
              <a:spcBef>
                <a:spcPts val="0"/>
              </a:spcBef>
              <a:buFontTx/>
              <a:buNone/>
              <a:defRPr sz="3200" kern="1200">
                <a:solidFill>
                  <a:schemeClr val="bg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2pPr>
            <a:lvl3pPr marL="9144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3pPr>
            <a:lvl4pPr marL="13716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4pPr>
            <a:lvl5pPr marL="1828800" indent="0" algn="l" defTabSz="914400" rtl="0" eaLnBrk="1" latinLnBrk="0" hangingPunct="1">
              <a:lnSpc>
                <a:spcPct val="90000"/>
              </a:lnSpc>
              <a:spcBef>
                <a:spcPts val="500"/>
              </a:spcBef>
              <a:buFontTx/>
              <a:buNone/>
              <a:defRPr sz="3200" kern="1200">
                <a:solidFill>
                  <a:schemeClr val="bg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FFFFFF"/>
                </a:solidFill>
                <a:effectLst/>
                <a:uLnTx/>
                <a:uFillTx/>
                <a:latin typeface="Calibri" panose="020F0502020204030204"/>
                <a:ea typeface="Calibri Light" panose="020F0302020204030204" pitchFamily="34" charset="0"/>
                <a:cs typeface="Calibri Light" panose="020F0302020204030204" pitchFamily="34" charset="0"/>
              </a:rPr>
              <a:t>59%</a:t>
            </a:r>
            <a:r>
              <a:rPr kumimoji="0" lang="en-GB" sz="3200" b="0" i="0" u="none" strike="noStrike" kern="1200" cap="none" spc="0" normalizeH="0" baseline="0" noProof="0" dirty="0">
                <a:ln>
                  <a:noFill/>
                </a:ln>
                <a:solidFill>
                  <a:srgbClr val="FFFFFF"/>
                </a:solidFill>
                <a:effectLst/>
                <a:uLnTx/>
                <a:uFillTx/>
                <a:latin typeface="Calibri Light" panose="020F0302020204030204" pitchFamily="34" charset="0"/>
                <a:ea typeface="Calibri Light" panose="020F0302020204030204" pitchFamily="34" charset="0"/>
                <a:cs typeface="Calibri Light" panose="020F0302020204030204" pitchFamily="34" charset="0"/>
              </a:rPr>
              <a:t> of women are active</a:t>
            </a:r>
          </a:p>
        </p:txBody>
      </p:sp>
      <p:sp>
        <p:nvSpPr>
          <p:cNvPr id="15" name="Text Placeholder 6">
            <a:extLst>
              <a:ext uri="{FF2B5EF4-FFF2-40B4-BE49-F238E27FC236}">
                <a16:creationId xmlns:a16="http://schemas.microsoft.com/office/drawing/2014/main" id="{D772795F-785F-245B-5823-C4BFBE6FDB6F}"/>
              </a:ext>
            </a:extLst>
          </p:cNvPr>
          <p:cNvSpPr txBox="1">
            <a:spLocks/>
          </p:cNvSpPr>
          <p:nvPr/>
        </p:nvSpPr>
        <p:spPr>
          <a:xfrm>
            <a:off x="5701923" y="609236"/>
            <a:ext cx="5788402" cy="949960"/>
          </a:xfrm>
          <a:prstGeom prst="rect">
            <a:avLst/>
          </a:prstGeom>
        </p:spPr>
        <p:txBody>
          <a:bodyPr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2400" b="0" i="0" u="none" strike="noStrike" kern="1200" cap="none" spc="0" normalizeH="0" baseline="0" noProof="0" dirty="0">
                <a:ln>
                  <a:noFill/>
                </a:ln>
                <a:solidFill>
                  <a:srgbClr val="484043"/>
                </a:solidFill>
                <a:effectLst/>
                <a:uLnTx/>
                <a:uFillTx/>
                <a:latin typeface="Calibri Light" panose="020F0302020204030204"/>
                <a:ea typeface="+mn-ea"/>
                <a:cs typeface="+mn-cs"/>
              </a:rPr>
              <a:t>Women get most of their active minutes through walking</a:t>
            </a:r>
          </a:p>
        </p:txBody>
      </p:sp>
      <p:sp>
        <p:nvSpPr>
          <p:cNvPr id="18" name="TextBox 17">
            <a:extLst>
              <a:ext uri="{FF2B5EF4-FFF2-40B4-BE49-F238E27FC236}">
                <a16:creationId xmlns:a16="http://schemas.microsoft.com/office/drawing/2014/main" id="{24743A12-A47A-0344-2732-12114D0CC098}"/>
              </a:ext>
            </a:extLst>
          </p:cNvPr>
          <p:cNvSpPr txBox="1"/>
          <p:nvPr/>
        </p:nvSpPr>
        <p:spPr>
          <a:xfrm>
            <a:off x="6096000" y="5825151"/>
            <a:ext cx="1393821"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4043"/>
                </a:solidFill>
                <a:effectLst/>
                <a:uLnTx/>
                <a:uFillTx/>
                <a:latin typeface="Calibri Light" panose="020F0302020204030204"/>
                <a:ea typeface="+mn-ea"/>
                <a:cs typeface="+mn-cs"/>
              </a:rPr>
              <a:t>Females</a:t>
            </a:r>
          </a:p>
        </p:txBody>
      </p:sp>
      <p:sp>
        <p:nvSpPr>
          <p:cNvPr id="19" name="TextBox 18">
            <a:extLst>
              <a:ext uri="{FF2B5EF4-FFF2-40B4-BE49-F238E27FC236}">
                <a16:creationId xmlns:a16="http://schemas.microsoft.com/office/drawing/2014/main" id="{AF9974B1-211F-815A-FF26-D309FA3785C0}"/>
              </a:ext>
            </a:extLst>
          </p:cNvPr>
          <p:cNvSpPr txBox="1"/>
          <p:nvPr/>
        </p:nvSpPr>
        <p:spPr>
          <a:xfrm>
            <a:off x="7036750" y="5598496"/>
            <a:ext cx="1393821"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4043"/>
                </a:solidFill>
                <a:effectLst/>
                <a:uLnTx/>
                <a:uFillTx/>
                <a:latin typeface="Calibri Light" panose="020F0302020204030204"/>
                <a:ea typeface="+mn-ea"/>
                <a:cs typeface="+mn-cs"/>
              </a:rPr>
              <a:t>Males</a:t>
            </a:r>
          </a:p>
        </p:txBody>
      </p:sp>
      <p:sp>
        <p:nvSpPr>
          <p:cNvPr id="5" name="TextBox 4">
            <a:extLst>
              <a:ext uri="{FF2B5EF4-FFF2-40B4-BE49-F238E27FC236}">
                <a16:creationId xmlns:a16="http://schemas.microsoft.com/office/drawing/2014/main" id="{D9A38B9C-AC66-2211-21CF-F7C426C4BF30}"/>
              </a:ext>
            </a:extLst>
          </p:cNvPr>
          <p:cNvSpPr txBox="1"/>
          <p:nvPr/>
        </p:nvSpPr>
        <p:spPr>
          <a:xfrm>
            <a:off x="5675144" y="1559196"/>
            <a:ext cx="4842603" cy="338554"/>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84043"/>
                </a:solidFill>
                <a:effectLst/>
                <a:uLnTx/>
                <a:uFillTx/>
                <a:latin typeface="Calibri Light" panose="020F0302020204030204"/>
                <a:ea typeface="+mn-ea"/>
                <a:cs typeface="+mn-cs"/>
              </a:rPr>
              <a:t>Average weekly active minutes (females aged 16+)</a:t>
            </a:r>
          </a:p>
        </p:txBody>
      </p:sp>
      <p:graphicFrame>
        <p:nvGraphicFramePr>
          <p:cNvPr id="6" name="Chart Placeholder 5">
            <a:extLst>
              <a:ext uri="{FF2B5EF4-FFF2-40B4-BE49-F238E27FC236}">
                <a16:creationId xmlns:a16="http://schemas.microsoft.com/office/drawing/2014/main" id="{3E927952-DC13-43BB-A643-2D61D14C923A}"/>
              </a:ext>
            </a:extLst>
          </p:cNvPr>
          <p:cNvGraphicFramePr>
            <a:graphicFrameLocks noGrp="1"/>
          </p:cNvGraphicFramePr>
          <p:nvPr>
            <p:ph type="chart" sz="quarter" idx="10"/>
          </p:nvPr>
        </p:nvGraphicFramePr>
        <p:xfrm>
          <a:off x="2371725" y="1833563"/>
          <a:ext cx="9118600" cy="4243387"/>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icture 19">
            <a:extLst>
              <a:ext uri="{FF2B5EF4-FFF2-40B4-BE49-F238E27FC236}">
                <a16:creationId xmlns:a16="http://schemas.microsoft.com/office/drawing/2014/main" id="{8EA51116-0592-9F46-EF21-430E71822666}"/>
              </a:ext>
            </a:extLst>
          </p:cNvPr>
          <p:cNvPicPr>
            <a:picLocks noChangeAspect="1"/>
          </p:cNvPicPr>
          <p:nvPr/>
        </p:nvPicPr>
        <p:blipFill>
          <a:blip r:embed="rId4">
            <a:lum bright="70000" contrast="-70000"/>
          </a:blip>
          <a:stretch>
            <a:fillRect/>
          </a:stretch>
        </p:blipFill>
        <p:spPr>
          <a:xfrm>
            <a:off x="585262" y="4359036"/>
            <a:ext cx="1645126" cy="1645126"/>
          </a:xfrm>
          <a:prstGeom prst="rect">
            <a:avLst/>
          </a:prstGeom>
        </p:spPr>
      </p:pic>
    </p:spTree>
    <p:extLst>
      <p:ext uri="{BB962C8B-B14F-4D97-AF65-F5344CB8AC3E}">
        <p14:creationId xmlns:p14="http://schemas.microsoft.com/office/powerpoint/2010/main" val="537289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F1B82-01C8-BD87-8A8F-2194B5A71D15}"/>
            </a:ext>
          </a:extLst>
        </p:cNvPr>
        <p:cNvGrpSpPr/>
        <p:nvPr/>
      </p:nvGrpSpPr>
      <p:grpSpPr>
        <a:xfrm>
          <a:off x="0" y="0"/>
          <a:ext cx="0" cy="0"/>
          <a:chOff x="0" y="0"/>
          <a:chExt cx="0" cy="0"/>
        </a:xfrm>
      </p:grpSpPr>
      <p:sp>
        <p:nvSpPr>
          <p:cNvPr id="7" name="Text Placeholder 14">
            <a:extLst>
              <a:ext uri="{FF2B5EF4-FFF2-40B4-BE49-F238E27FC236}">
                <a16:creationId xmlns:a16="http://schemas.microsoft.com/office/drawing/2014/main" id="{A8953A51-F372-580A-EBA8-DAD8495FB4BB}"/>
              </a:ext>
            </a:extLst>
          </p:cNvPr>
          <p:cNvSpPr txBox="1">
            <a:spLocks/>
          </p:cNvSpPr>
          <p:nvPr/>
        </p:nvSpPr>
        <p:spPr>
          <a:xfrm>
            <a:off x="827313" y="338593"/>
            <a:ext cx="11043262" cy="1917170"/>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mn-lt"/>
              </a:rPr>
              <a:t>Activity by age (life course)</a:t>
            </a:r>
            <a:endParaRPr lang="en-GB" dirty="0"/>
          </a:p>
        </p:txBody>
      </p:sp>
      <p:graphicFrame>
        <p:nvGraphicFramePr>
          <p:cNvPr id="5" name="Chart Placeholder 4">
            <a:extLst>
              <a:ext uri="{FF2B5EF4-FFF2-40B4-BE49-F238E27FC236}">
                <a16:creationId xmlns:a16="http://schemas.microsoft.com/office/drawing/2014/main" id="{87D31812-259D-4300-A70A-D76F393EE788}"/>
              </a:ext>
            </a:extLst>
          </p:cNvPr>
          <p:cNvGraphicFramePr>
            <a:graphicFrameLocks noGrp="1"/>
          </p:cNvGraphicFramePr>
          <p:nvPr>
            <p:ph type="chart" sz="quarter" idx="10"/>
          </p:nvPr>
        </p:nvGraphicFramePr>
        <p:xfrm>
          <a:off x="694944" y="965708"/>
          <a:ext cx="11308144" cy="505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736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4">
            <a:extLst>
              <a:ext uri="{FF2B5EF4-FFF2-40B4-BE49-F238E27FC236}">
                <a16:creationId xmlns:a16="http://schemas.microsoft.com/office/drawing/2014/main" id="{F49C1153-E855-4EBA-42F5-F2FDC16BA49F}"/>
              </a:ext>
            </a:extLst>
          </p:cNvPr>
          <p:cNvSpPr txBox="1">
            <a:spLocks/>
          </p:cNvSpPr>
          <p:nvPr/>
        </p:nvSpPr>
        <p:spPr>
          <a:xfrm>
            <a:off x="827312" y="338593"/>
            <a:ext cx="8454473" cy="1917170"/>
          </a:xfrm>
          <a:prstGeom prst="rect">
            <a:avLst/>
          </a:prstGeom>
        </p:spPr>
        <p:txBody>
          <a:bodyPr>
            <a:normAutofit/>
          </a:bodyPr>
          <a:lstStyle>
            <a:lvl1pPr marL="0" indent="0" algn="l" defTabSz="914400" rtl="0" eaLnBrk="1" latinLnBrk="0" hangingPunct="1">
              <a:lnSpc>
                <a:spcPct val="90000"/>
              </a:lnSpc>
              <a:spcBef>
                <a:spcPts val="1000"/>
              </a:spcBef>
              <a:buFontTx/>
              <a:buNone/>
              <a:defRPr sz="2800" kern="1200">
                <a:solidFill>
                  <a:schemeClr val="tx1"/>
                </a:solidFill>
                <a:latin typeface="Calibri Light" panose="020F0302020204030204" pitchFamily="34" charset="0"/>
                <a:ea typeface="Calibri Light" panose="020F0302020204030204" pitchFamily="34" charset="0"/>
                <a:cs typeface="Calibri Light" panose="020F0302020204030204" pitchFamily="34" charset="0"/>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3200" b="1" dirty="0">
                <a:solidFill>
                  <a:schemeClr val="accent5"/>
                </a:solidFill>
                <a:latin typeface="+mn-lt"/>
              </a:rPr>
              <a:t>Active proportions </a:t>
            </a:r>
            <a:r>
              <a:rPr lang="en-GB" sz="3200" dirty="0">
                <a:latin typeface="+mj-lt"/>
              </a:rPr>
              <a:t>are lowest for women with a limiting illness or disability, outside the workforce, in NS SeC 6-8 or from minority ethnic groups </a:t>
            </a:r>
          </a:p>
        </p:txBody>
      </p:sp>
      <p:graphicFrame>
        <p:nvGraphicFramePr>
          <p:cNvPr id="4" name="Chart Placeholder 3">
            <a:extLst>
              <a:ext uri="{FF2B5EF4-FFF2-40B4-BE49-F238E27FC236}">
                <a16:creationId xmlns:a16="http://schemas.microsoft.com/office/drawing/2014/main" id="{DCE5C3E6-B43C-28E5-A6EC-24ABF6893BD2}"/>
              </a:ext>
            </a:extLst>
          </p:cNvPr>
          <p:cNvGraphicFramePr>
            <a:graphicFrameLocks noGrp="1"/>
          </p:cNvGraphicFramePr>
          <p:nvPr>
            <p:ph type="chart" sz="quarter" idx="10"/>
          </p:nvPr>
        </p:nvGraphicFramePr>
        <p:xfrm>
          <a:off x="651353" y="990760"/>
          <a:ext cx="11351735" cy="505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4864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47E7E5-BCE0-8C08-1667-742B63EC12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7447" y="242684"/>
            <a:ext cx="8369910" cy="6053708"/>
          </a:xfrm>
          <a:prstGeom prst="rect">
            <a:avLst/>
          </a:prstGeom>
        </p:spPr>
      </p:pic>
    </p:spTree>
    <p:extLst>
      <p:ext uri="{BB962C8B-B14F-4D97-AF65-F5344CB8AC3E}">
        <p14:creationId xmlns:p14="http://schemas.microsoft.com/office/powerpoint/2010/main" val="2513110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GM Moving simple header">
  <a:themeElements>
    <a:clrScheme name="GM Moving">
      <a:dk1>
        <a:sysClr val="windowText" lastClr="000000"/>
      </a:dk1>
      <a:lt1>
        <a:sysClr val="window" lastClr="FFFFFF"/>
      </a:lt1>
      <a:dk2>
        <a:srgbClr val="44546A"/>
      </a:dk2>
      <a:lt2>
        <a:srgbClr val="E7E6E6"/>
      </a:lt2>
      <a:accent1>
        <a:srgbClr val="E6007E"/>
      </a:accent1>
      <a:accent2>
        <a:srgbClr val="F39200"/>
      </a:accent2>
      <a:accent3>
        <a:srgbClr val="94C21F"/>
      </a:accent3>
      <a:accent4>
        <a:srgbClr val="009FE3"/>
      </a:accent4>
      <a:accent5>
        <a:srgbClr val="000000"/>
      </a:accent5>
      <a:accent6>
        <a:srgbClr val="8A5EA4"/>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M Moving" id="{213464FA-9BF5-4D45-9603-A0C1E476C553}" vid="{2D01EA10-87C4-42B1-8977-FCBAA25625E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ress Red">
    <a:dk1>
      <a:srgbClr val="484043"/>
    </a:dk1>
    <a:lt1>
      <a:sysClr val="window" lastClr="FFFFFF"/>
    </a:lt1>
    <a:dk2>
      <a:srgbClr val="01425F"/>
    </a:dk2>
    <a:lt2>
      <a:srgbClr val="ACDBDF"/>
    </a:lt2>
    <a:accent1>
      <a:srgbClr val="BD1622"/>
    </a:accent1>
    <a:accent2>
      <a:srgbClr val="F79700"/>
    </a:accent2>
    <a:accent3>
      <a:srgbClr val="F7E821"/>
    </a:accent3>
    <a:accent4>
      <a:srgbClr val="006537"/>
    </a:accent4>
    <a:accent5>
      <a:srgbClr val="4BA57E"/>
    </a:accent5>
    <a:accent6>
      <a:srgbClr val="53B0C2"/>
    </a:accent6>
    <a:hlink>
      <a:srgbClr val="01425F"/>
    </a:hlink>
    <a:folHlink>
      <a:srgbClr val="4BA5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569C68493419E49A940845486844438" ma:contentTypeVersion="18" ma:contentTypeDescription="Create a new document." ma:contentTypeScope="" ma:versionID="f9ae61248953f8d744b375965fb0f737">
  <xsd:schema xmlns:xsd="http://www.w3.org/2001/XMLSchema" xmlns:xs="http://www.w3.org/2001/XMLSchema" xmlns:p="http://schemas.microsoft.com/office/2006/metadata/properties" xmlns:ns2="9223421b-60eb-4839-b057-4521c65f9e0f" xmlns:ns3="c638f996-2fe8-44a2-84bb-08114f5b4c04" targetNamespace="http://schemas.microsoft.com/office/2006/metadata/properties" ma:root="true" ma:fieldsID="c4ad9c8638cce63168cbe74e608f811b" ns2:_="" ns3:_="">
    <xsd:import namespace="9223421b-60eb-4839-b057-4521c65f9e0f"/>
    <xsd:import namespace="c638f996-2fe8-44a2-84bb-08114f5b4c04"/>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2:SharedWithUsers" minOccurs="0"/>
                <xsd:element ref="ns2:SharedWithDetail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3421b-60eb-4839-b057-4521c65f9e0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be38a13e-f474-47fb-a2c6-70225090e9a9}" ma:internalName="TaxCatchAll" ma:showField="CatchAllData" ma:web="9223421b-60eb-4839-b057-4521c65f9e0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638f996-2fe8-44a2-84bb-08114f5b4c0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CR" ma:index="20" nillable="true" ma:displayName="Extracted Text" ma:internalName="MediaServiceOCR" ma:readOnly="true">
      <xsd:simpleType>
        <xsd:restriction base="dms:Note">
          <xsd:maxLength value="255"/>
        </xsd:restrictio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13f2daa6-d37a-46b5-96b7-6ea7c4f5fa63"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element name="MediaServiceObjectDetectorVersions" ma:index="27" nillable="true" ma:displayName="MediaServiceObjectDetectorVersions"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9223421b-60eb-4839-b057-4521c65f9e0f" xsi:nil="true"/>
    <_dlc_DocId xmlns="9223421b-60eb-4839-b057-4521c65f9e0f">MCCC4Q5NAVRV-150479510-24594</_dlc_DocId>
    <_dlc_DocIdUrl xmlns="9223421b-60eb-4839-b057-4521c65f9e0f">
      <Url>https://greatersportmanchester.sharepoint.com/sites/GreaterSport-Shared/_layouts/15/DocIdRedir.aspx?ID=MCCC4Q5NAVRV-150479510-24594</Url>
      <Description>MCCC4Q5NAVRV-150479510-24594</Description>
    </_dlc_DocIdUrl>
    <lcf76f155ced4ddcb4097134ff3c332f xmlns="c638f996-2fe8-44a2-84bb-08114f5b4c0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C3B4C37-B3F6-4638-A8ED-8E40942CF2E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3421b-60eb-4839-b057-4521c65f9e0f"/>
    <ds:schemaRef ds:uri="c638f996-2fe8-44a2-84bb-08114f5b4c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12DAD66-B56F-4999-A7E3-AEEB8D297494}">
  <ds:schemaRefs>
    <ds:schemaRef ds:uri="http://schemas.microsoft.com/sharepoint/events"/>
  </ds:schemaRefs>
</ds:datastoreItem>
</file>

<file path=customXml/itemProps3.xml><?xml version="1.0" encoding="utf-8"?>
<ds:datastoreItem xmlns:ds="http://schemas.openxmlformats.org/officeDocument/2006/customXml" ds:itemID="{E613D9B6-9C4A-4EA1-8F17-2D8013192A79}">
  <ds:schemaRefs>
    <ds:schemaRef ds:uri="http://schemas.microsoft.com/sharepoint/v3/contenttype/forms"/>
  </ds:schemaRefs>
</ds:datastoreItem>
</file>

<file path=customXml/itemProps4.xml><?xml version="1.0" encoding="utf-8"?>
<ds:datastoreItem xmlns:ds="http://schemas.openxmlformats.org/officeDocument/2006/customXml" ds:itemID="{C4AD2206-8321-464A-9AEA-CF691AE1F948}">
  <ds:schemaRefs>
    <ds:schemaRef ds:uri="http://schemas.microsoft.com/office/2006/metadata/properties"/>
    <ds:schemaRef ds:uri="http://schemas.microsoft.com/office/infopath/2007/PartnerControls"/>
    <ds:schemaRef ds:uri="9223421b-60eb-4839-b057-4521c65f9e0f"/>
    <ds:schemaRef ds:uri="46f57847-4e59-421a-9938-e05f3a468ec2"/>
    <ds:schemaRef ds:uri="c638f996-2fe8-44a2-84bb-08114f5b4c04"/>
  </ds:schemaRefs>
</ds:datastoreItem>
</file>

<file path=docProps/app.xml><?xml version="1.0" encoding="utf-8"?>
<Properties xmlns="http://schemas.openxmlformats.org/officeDocument/2006/extended-properties" xmlns:vt="http://schemas.openxmlformats.org/officeDocument/2006/docPropsVTypes">
  <TotalTime>12146</TotalTime>
  <Words>1583</Words>
  <Application>Microsoft Office PowerPoint</Application>
  <PresentationFormat>Widescreen</PresentationFormat>
  <Paragraphs>207</Paragraphs>
  <Slides>27</Slides>
  <Notes>12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27</vt:i4>
      </vt:variant>
    </vt:vector>
  </HeadingPairs>
  <TitlesOfParts>
    <vt:vector size="42" baseType="lpstr">
      <vt:lpstr>Aptos</vt:lpstr>
      <vt:lpstr>Aptos Display</vt:lpstr>
      <vt:lpstr>Arial</vt:lpstr>
      <vt:lpstr>Calibri</vt:lpstr>
      <vt:lpstr>Calibri Light</vt:lpstr>
      <vt:lpstr>Gotham Rounded Bold</vt:lpstr>
      <vt:lpstr>Gotham Rounded Book</vt:lpstr>
      <vt:lpstr>Gotham Rounded Medium</vt:lpstr>
      <vt:lpstr>helvetica</vt:lpstr>
      <vt:lpstr>Open Sans</vt:lpstr>
      <vt:lpstr>Poppins</vt:lpstr>
      <vt:lpstr>Segoe UI</vt:lpstr>
      <vt:lpstr>Verdana</vt:lpstr>
      <vt:lpstr>Office Theme</vt:lpstr>
      <vt:lpstr>1_GM Moving simple header</vt:lpstr>
      <vt:lpstr>PowerPoint Presentation</vt:lpstr>
      <vt:lpstr>PowerPoint Presentation</vt:lpstr>
      <vt:lpstr>Workshop Aims and Objectives </vt:lpstr>
      <vt:lpstr>Setting the Scene</vt:lpstr>
      <vt:lpstr>PowerPoint Presentation</vt:lpstr>
      <vt:lpstr>PowerPoint Presentation</vt:lpstr>
      <vt:lpstr>PowerPoint Presentation</vt:lpstr>
      <vt:lpstr>PowerPoint Presentation</vt:lpstr>
      <vt:lpstr>PowerPoint Presentation</vt:lpstr>
      <vt:lpstr>   A City Region Approach to Women and Girls   </vt:lpstr>
      <vt:lpstr>PowerPoint Presentation</vt:lpstr>
      <vt:lpstr>PowerPoint Presentation</vt:lpstr>
      <vt:lpstr>What can help our joint commitment to help tackle gendered inequality?...</vt:lpstr>
      <vt:lpstr>This Girl Can</vt:lpstr>
      <vt:lpstr>PowerPoint Presentation</vt:lpstr>
      <vt:lpstr>PowerPoint Presentation</vt:lpstr>
      <vt:lpstr>PowerPoint Presentation</vt:lpstr>
      <vt:lpstr>Brighton and Helsinki Declaration</vt:lpstr>
      <vt:lpstr>PowerPoint Presentation</vt:lpstr>
      <vt:lpstr>What Next?</vt:lpstr>
      <vt:lpstr>Task</vt:lpstr>
      <vt:lpstr>PowerPoint Presentation</vt:lpstr>
      <vt:lpstr>PowerPoint Presentation</vt:lpstr>
      <vt:lpstr>Data &amp; Insight</vt:lpstr>
      <vt:lpstr>What can you do?</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Claire Marshall</dc:creator>
  <cp:lastModifiedBy>Claire Marshall (She/Her)</cp:lastModifiedBy>
  <cp:revision>89</cp:revision>
  <dcterms:created xsi:type="dcterms:W3CDTF">2025-04-15T12:16:37Z</dcterms:created>
  <dcterms:modified xsi:type="dcterms:W3CDTF">2025-05-11T21:11:25Z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0x010100C569C68493419E49A940845486844438</vt:lpwstr>
  </property>
  <property fmtid="{D5CDD505-2E9C-101B-9397-08002B2CF9AE}" pid="3" name="_dlc_DocIdItemGuid">
    <vt:lpwstr>32f5d38c-1ac3-4756-a90b-3256ff02e8f2</vt:lpwstr>
  </property>
  <property fmtid="{D5CDD505-2E9C-101B-9397-08002B2CF9AE}" pid="4" name="MediaServiceImageTags">
    <vt:lpwstr/>
  </property>
</Properties>
</file>