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5" r:id="rId6"/>
  </p:sldMasterIdLst>
  <p:notesMasterIdLst>
    <p:notesMasterId r:id="rId18"/>
  </p:notesMasterIdLst>
  <p:sldIdLst>
    <p:sldId id="256" r:id="rId7"/>
    <p:sldId id="257" r:id="rId8"/>
    <p:sldId id="258" r:id="rId9"/>
    <p:sldId id="260" r:id="rId10"/>
    <p:sldId id="267" r:id="rId11"/>
    <p:sldId id="625" r:id="rId12"/>
    <p:sldId id="626" r:id="rId13"/>
    <p:sldId id="499" r:id="rId14"/>
    <p:sldId id="606" r:id="rId15"/>
    <p:sldId id="284"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38B83A16-D490-4CD7-82F4-74973BB4EF81}">
          <p14:sldIdLst>
            <p14:sldId id="256"/>
          </p14:sldIdLst>
        </p14:section>
        <p14:section name="Introduction" id="{76286AFF-A43D-4CA6-A786-C2AF5BBE6895}">
          <p14:sldIdLst>
            <p14:sldId id="257"/>
            <p14:sldId id="258"/>
          </p14:sldIdLst>
        </p14:section>
        <p14:section name="Leading Inclusion Pillars" id="{95ECCA01-9B57-4F56-8AFD-CCD90B1E6279}">
          <p14:sldIdLst>
            <p14:sldId id="260"/>
          </p14:sldIdLst>
        </p14:section>
        <p14:section name="Task" id="{DAFE6A30-83E8-4D87-9263-21138DEE95F2}">
          <p14:sldIdLst>
            <p14:sldId id="267"/>
            <p14:sldId id="625"/>
          </p14:sldIdLst>
        </p14:section>
        <p14:section name="Action Plan" id="{A4ECE9F7-B56B-44F5-B2AD-CDBF1582ABA9}">
          <p14:sldIdLst>
            <p14:sldId id="626"/>
          </p14:sldIdLst>
        </p14:section>
        <p14:section name="Solutions" id="{CB56A7DD-C161-4513-B936-AAD2E6FC78A0}">
          <p14:sldIdLst>
            <p14:sldId id="499"/>
            <p14:sldId id="606"/>
            <p14:sldId id="284"/>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AC86B-A38A-4386-BA4F-191442EAC400}" v="11" dt="2024-03-17T22:09:44.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9"/>
    <p:restoredTop sz="71065" autoAdjust="0"/>
  </p:normalViewPr>
  <p:slideViewPr>
    <p:cSldViewPr snapToGrid="0" snapToObjects="1">
      <p:cViewPr varScale="1">
        <p:scale>
          <a:sx n="58" d="100"/>
          <a:sy n="58" d="100"/>
        </p:scale>
        <p:origin x="174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22"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hitaker" userId="c95f6f26-3148-4972-82f5-b7051670a357" providerId="ADAL" clId="{5D0AC86B-A38A-4386-BA4F-191442EAC400}"/>
    <pc:docChg chg="undo custSel delSld modSld sldOrd delSection modSection">
      <pc:chgData name="Andrew Whitaker" userId="c95f6f26-3148-4972-82f5-b7051670a357" providerId="ADAL" clId="{5D0AC86B-A38A-4386-BA4F-191442EAC400}" dt="2024-03-18T08:35:13.980" v="3044" actId="21"/>
      <pc:docMkLst>
        <pc:docMk/>
      </pc:docMkLst>
      <pc:sldChg chg="modSp mod modNotesTx">
        <pc:chgData name="Andrew Whitaker" userId="c95f6f26-3148-4972-82f5-b7051670a357" providerId="ADAL" clId="{5D0AC86B-A38A-4386-BA4F-191442EAC400}" dt="2024-03-17T21:17:41.016" v="1005" actId="20577"/>
        <pc:sldMkLst>
          <pc:docMk/>
          <pc:sldMk cId="2514451283" sldId="257"/>
        </pc:sldMkLst>
        <pc:spChg chg="mod">
          <ac:chgData name="Andrew Whitaker" userId="c95f6f26-3148-4972-82f5-b7051670a357" providerId="ADAL" clId="{5D0AC86B-A38A-4386-BA4F-191442EAC400}" dt="2024-03-17T21:15:56.913" v="926" actId="20577"/>
          <ac:spMkLst>
            <pc:docMk/>
            <pc:sldMk cId="2514451283" sldId="257"/>
            <ac:spMk id="3" creationId="{A2679A92-F805-214A-B8E4-6BF7CAAD01B3}"/>
          </ac:spMkLst>
        </pc:spChg>
      </pc:sldChg>
      <pc:sldChg chg="modSp mod modNotesTx">
        <pc:chgData name="Andrew Whitaker" userId="c95f6f26-3148-4972-82f5-b7051670a357" providerId="ADAL" clId="{5D0AC86B-A38A-4386-BA4F-191442EAC400}" dt="2024-03-17T21:34:23.607" v="1132" actId="20577"/>
        <pc:sldMkLst>
          <pc:docMk/>
          <pc:sldMk cId="4069821324" sldId="258"/>
        </pc:sldMkLst>
        <pc:spChg chg="mod">
          <ac:chgData name="Andrew Whitaker" userId="c95f6f26-3148-4972-82f5-b7051670a357" providerId="ADAL" clId="{5D0AC86B-A38A-4386-BA4F-191442EAC400}" dt="2024-03-17T21:26:32.955" v="1065" actId="20577"/>
          <ac:spMkLst>
            <pc:docMk/>
            <pc:sldMk cId="4069821324" sldId="258"/>
            <ac:spMk id="3" creationId="{3CDDBFA8-3A92-C24E-A69F-4A39FF82A3F0}"/>
          </ac:spMkLst>
        </pc:spChg>
      </pc:sldChg>
      <pc:sldChg chg="modNotesTx">
        <pc:chgData name="Andrew Whitaker" userId="c95f6f26-3148-4972-82f5-b7051670a357" providerId="ADAL" clId="{5D0AC86B-A38A-4386-BA4F-191442EAC400}" dt="2024-03-17T21:38:50.622" v="1656" actId="20577"/>
        <pc:sldMkLst>
          <pc:docMk/>
          <pc:sldMk cId="574731428" sldId="260"/>
        </pc:sldMkLst>
      </pc:sldChg>
      <pc:sldChg chg="del">
        <pc:chgData name="Andrew Whitaker" userId="c95f6f26-3148-4972-82f5-b7051670a357" providerId="ADAL" clId="{5D0AC86B-A38A-4386-BA4F-191442EAC400}" dt="2024-03-18T08:34:43.622" v="3038" actId="2696"/>
        <pc:sldMkLst>
          <pc:docMk/>
          <pc:sldMk cId="2983148250" sldId="261"/>
        </pc:sldMkLst>
      </pc:sldChg>
      <pc:sldChg chg="del">
        <pc:chgData name="Andrew Whitaker" userId="c95f6f26-3148-4972-82f5-b7051670a357" providerId="ADAL" clId="{5D0AC86B-A38A-4386-BA4F-191442EAC400}" dt="2024-03-18T08:34:43.622" v="3038" actId="2696"/>
        <pc:sldMkLst>
          <pc:docMk/>
          <pc:sldMk cId="1953772107" sldId="263"/>
        </pc:sldMkLst>
      </pc:sldChg>
      <pc:sldChg chg="del">
        <pc:chgData name="Andrew Whitaker" userId="c95f6f26-3148-4972-82f5-b7051670a357" providerId="ADAL" clId="{5D0AC86B-A38A-4386-BA4F-191442EAC400}" dt="2024-03-18T08:34:43.622" v="3038" actId="2696"/>
        <pc:sldMkLst>
          <pc:docMk/>
          <pc:sldMk cId="436852506" sldId="265"/>
        </pc:sldMkLst>
      </pc:sldChg>
      <pc:sldChg chg="modNotesTx">
        <pc:chgData name="Andrew Whitaker" userId="c95f6f26-3148-4972-82f5-b7051670a357" providerId="ADAL" clId="{5D0AC86B-A38A-4386-BA4F-191442EAC400}" dt="2024-03-17T21:56:12.407" v="2119" actId="20577"/>
        <pc:sldMkLst>
          <pc:docMk/>
          <pc:sldMk cId="1476328852" sldId="267"/>
        </pc:sldMkLst>
      </pc:sldChg>
      <pc:sldChg chg="del">
        <pc:chgData name="Andrew Whitaker" userId="c95f6f26-3148-4972-82f5-b7051670a357" providerId="ADAL" clId="{5D0AC86B-A38A-4386-BA4F-191442EAC400}" dt="2024-03-18T08:34:43.622" v="3038" actId="2696"/>
        <pc:sldMkLst>
          <pc:docMk/>
          <pc:sldMk cId="3051234425" sldId="270"/>
        </pc:sldMkLst>
      </pc:sldChg>
      <pc:sldChg chg="del">
        <pc:chgData name="Andrew Whitaker" userId="c95f6f26-3148-4972-82f5-b7051670a357" providerId="ADAL" clId="{5D0AC86B-A38A-4386-BA4F-191442EAC400}" dt="2024-03-18T08:34:43.622" v="3038" actId="2696"/>
        <pc:sldMkLst>
          <pc:docMk/>
          <pc:sldMk cId="4261118149" sldId="271"/>
        </pc:sldMkLst>
      </pc:sldChg>
      <pc:sldChg chg="del">
        <pc:chgData name="Andrew Whitaker" userId="c95f6f26-3148-4972-82f5-b7051670a357" providerId="ADAL" clId="{5D0AC86B-A38A-4386-BA4F-191442EAC400}" dt="2024-03-18T08:34:43.622" v="3038" actId="2696"/>
        <pc:sldMkLst>
          <pc:docMk/>
          <pc:sldMk cId="2579035908" sldId="272"/>
        </pc:sldMkLst>
      </pc:sldChg>
      <pc:sldChg chg="del">
        <pc:chgData name="Andrew Whitaker" userId="c95f6f26-3148-4972-82f5-b7051670a357" providerId="ADAL" clId="{5D0AC86B-A38A-4386-BA4F-191442EAC400}" dt="2024-03-18T08:34:43.622" v="3038" actId="2696"/>
        <pc:sldMkLst>
          <pc:docMk/>
          <pc:sldMk cId="2217351391" sldId="273"/>
        </pc:sldMkLst>
      </pc:sldChg>
      <pc:sldChg chg="del">
        <pc:chgData name="Andrew Whitaker" userId="c95f6f26-3148-4972-82f5-b7051670a357" providerId="ADAL" clId="{5D0AC86B-A38A-4386-BA4F-191442EAC400}" dt="2024-03-18T08:34:43.622" v="3038" actId="2696"/>
        <pc:sldMkLst>
          <pc:docMk/>
          <pc:sldMk cId="1906416867" sldId="274"/>
        </pc:sldMkLst>
      </pc:sldChg>
      <pc:sldChg chg="del">
        <pc:chgData name="Andrew Whitaker" userId="c95f6f26-3148-4972-82f5-b7051670a357" providerId="ADAL" clId="{5D0AC86B-A38A-4386-BA4F-191442EAC400}" dt="2024-03-18T08:34:43.622" v="3038" actId="2696"/>
        <pc:sldMkLst>
          <pc:docMk/>
          <pc:sldMk cId="603048665" sldId="275"/>
        </pc:sldMkLst>
      </pc:sldChg>
      <pc:sldChg chg="del">
        <pc:chgData name="Andrew Whitaker" userId="c95f6f26-3148-4972-82f5-b7051670a357" providerId="ADAL" clId="{5D0AC86B-A38A-4386-BA4F-191442EAC400}" dt="2024-03-18T08:34:43.622" v="3038" actId="2696"/>
        <pc:sldMkLst>
          <pc:docMk/>
          <pc:sldMk cId="3487397815" sldId="276"/>
        </pc:sldMkLst>
      </pc:sldChg>
      <pc:sldChg chg="del">
        <pc:chgData name="Andrew Whitaker" userId="c95f6f26-3148-4972-82f5-b7051670a357" providerId="ADAL" clId="{5D0AC86B-A38A-4386-BA4F-191442EAC400}" dt="2024-03-18T08:34:43.622" v="3038" actId="2696"/>
        <pc:sldMkLst>
          <pc:docMk/>
          <pc:sldMk cId="3960463964" sldId="277"/>
        </pc:sldMkLst>
      </pc:sldChg>
      <pc:sldChg chg="del">
        <pc:chgData name="Andrew Whitaker" userId="c95f6f26-3148-4972-82f5-b7051670a357" providerId="ADAL" clId="{5D0AC86B-A38A-4386-BA4F-191442EAC400}" dt="2024-03-18T08:34:43.622" v="3038" actId="2696"/>
        <pc:sldMkLst>
          <pc:docMk/>
          <pc:sldMk cId="1512570822" sldId="278"/>
        </pc:sldMkLst>
      </pc:sldChg>
      <pc:sldChg chg="del">
        <pc:chgData name="Andrew Whitaker" userId="c95f6f26-3148-4972-82f5-b7051670a357" providerId="ADAL" clId="{5D0AC86B-A38A-4386-BA4F-191442EAC400}" dt="2024-03-18T08:34:43.622" v="3038" actId="2696"/>
        <pc:sldMkLst>
          <pc:docMk/>
          <pc:sldMk cId="3246086009" sldId="279"/>
        </pc:sldMkLst>
      </pc:sldChg>
      <pc:sldChg chg="del">
        <pc:chgData name="Andrew Whitaker" userId="c95f6f26-3148-4972-82f5-b7051670a357" providerId="ADAL" clId="{5D0AC86B-A38A-4386-BA4F-191442EAC400}" dt="2024-03-18T08:34:43.622" v="3038" actId="2696"/>
        <pc:sldMkLst>
          <pc:docMk/>
          <pc:sldMk cId="296525644" sldId="280"/>
        </pc:sldMkLst>
      </pc:sldChg>
      <pc:sldChg chg="del">
        <pc:chgData name="Andrew Whitaker" userId="c95f6f26-3148-4972-82f5-b7051670a357" providerId="ADAL" clId="{5D0AC86B-A38A-4386-BA4F-191442EAC400}" dt="2024-03-18T08:34:43.622" v="3038" actId="2696"/>
        <pc:sldMkLst>
          <pc:docMk/>
          <pc:sldMk cId="3615054539" sldId="281"/>
        </pc:sldMkLst>
      </pc:sldChg>
      <pc:sldChg chg="del">
        <pc:chgData name="Andrew Whitaker" userId="c95f6f26-3148-4972-82f5-b7051670a357" providerId="ADAL" clId="{5D0AC86B-A38A-4386-BA4F-191442EAC400}" dt="2024-03-18T08:34:43.622" v="3038" actId="2696"/>
        <pc:sldMkLst>
          <pc:docMk/>
          <pc:sldMk cId="3973815517" sldId="282"/>
        </pc:sldMkLst>
      </pc:sldChg>
      <pc:sldChg chg="delSp modSp mod ord modShow">
        <pc:chgData name="Andrew Whitaker" userId="c95f6f26-3148-4972-82f5-b7051670a357" providerId="ADAL" clId="{5D0AC86B-A38A-4386-BA4F-191442EAC400}" dt="2024-03-18T08:35:13.980" v="3044" actId="21"/>
        <pc:sldMkLst>
          <pc:docMk/>
          <pc:sldMk cId="812503351" sldId="283"/>
        </pc:sldMkLst>
        <pc:spChg chg="del mod">
          <ac:chgData name="Andrew Whitaker" userId="c95f6f26-3148-4972-82f5-b7051670a357" providerId="ADAL" clId="{5D0AC86B-A38A-4386-BA4F-191442EAC400}" dt="2024-03-18T08:35:13.980" v="3044" actId="21"/>
          <ac:spMkLst>
            <pc:docMk/>
            <pc:sldMk cId="812503351" sldId="283"/>
            <ac:spMk id="7" creationId="{317E5061-417B-774A-B8C6-A867A434C352}"/>
          </ac:spMkLst>
        </pc:spChg>
      </pc:sldChg>
      <pc:sldChg chg="modNotesTx">
        <pc:chgData name="Andrew Whitaker" userId="c95f6f26-3148-4972-82f5-b7051670a357" providerId="ADAL" clId="{5D0AC86B-A38A-4386-BA4F-191442EAC400}" dt="2024-03-18T08:33:54.495" v="3037" actId="20577"/>
        <pc:sldMkLst>
          <pc:docMk/>
          <pc:sldMk cId="924036567" sldId="284"/>
        </pc:sldMkLst>
      </pc:sldChg>
      <pc:sldChg chg="del">
        <pc:chgData name="Andrew Whitaker" userId="c95f6f26-3148-4972-82f5-b7051670a357" providerId="ADAL" clId="{5D0AC86B-A38A-4386-BA4F-191442EAC400}" dt="2024-03-18T08:34:43.622" v="3038" actId="2696"/>
        <pc:sldMkLst>
          <pc:docMk/>
          <pc:sldMk cId="3435104501" sldId="285"/>
        </pc:sldMkLst>
      </pc:sldChg>
      <pc:sldChg chg="del">
        <pc:chgData name="Andrew Whitaker" userId="c95f6f26-3148-4972-82f5-b7051670a357" providerId="ADAL" clId="{5D0AC86B-A38A-4386-BA4F-191442EAC400}" dt="2024-03-18T08:34:43.622" v="3038" actId="2696"/>
        <pc:sldMkLst>
          <pc:docMk/>
          <pc:sldMk cId="2147673249" sldId="286"/>
        </pc:sldMkLst>
      </pc:sldChg>
      <pc:sldChg chg="del">
        <pc:chgData name="Andrew Whitaker" userId="c95f6f26-3148-4972-82f5-b7051670a357" providerId="ADAL" clId="{5D0AC86B-A38A-4386-BA4F-191442EAC400}" dt="2024-03-18T08:34:43.622" v="3038" actId="2696"/>
        <pc:sldMkLst>
          <pc:docMk/>
          <pc:sldMk cId="2856801909" sldId="292"/>
        </pc:sldMkLst>
      </pc:sldChg>
      <pc:sldChg chg="del">
        <pc:chgData name="Andrew Whitaker" userId="c95f6f26-3148-4972-82f5-b7051670a357" providerId="ADAL" clId="{5D0AC86B-A38A-4386-BA4F-191442EAC400}" dt="2024-03-18T08:34:43.622" v="3038" actId="2696"/>
        <pc:sldMkLst>
          <pc:docMk/>
          <pc:sldMk cId="2973321325" sldId="293"/>
        </pc:sldMkLst>
      </pc:sldChg>
      <pc:sldChg chg="modNotesTx">
        <pc:chgData name="Andrew Whitaker" userId="c95f6f26-3148-4972-82f5-b7051670a357" providerId="ADAL" clId="{5D0AC86B-A38A-4386-BA4F-191442EAC400}" dt="2024-03-18T08:33:12.159" v="2957"/>
        <pc:sldMkLst>
          <pc:docMk/>
          <pc:sldMk cId="1316637568" sldId="626"/>
        </pc:sldMkLst>
      </pc:sldChg>
      <pc:sldChg chg="del">
        <pc:chgData name="Andrew Whitaker" userId="c95f6f26-3148-4972-82f5-b7051670a357" providerId="ADAL" clId="{5D0AC86B-A38A-4386-BA4F-191442EAC400}" dt="2024-03-13T22:08:32.517" v="0" actId="2696"/>
        <pc:sldMkLst>
          <pc:docMk/>
          <pc:sldMk cId="1289070042" sldId="627"/>
        </pc:sldMkLst>
      </pc:sldChg>
      <pc:sldChg chg="del">
        <pc:chgData name="Andrew Whitaker" userId="c95f6f26-3148-4972-82f5-b7051670a357" providerId="ADAL" clId="{5D0AC86B-A38A-4386-BA4F-191442EAC400}" dt="2024-03-13T22:09:29.215" v="1" actId="2696"/>
        <pc:sldMkLst>
          <pc:docMk/>
          <pc:sldMk cId="4116803814" sldId="628"/>
        </pc:sldMkLst>
      </pc:sldChg>
      <pc:sldChg chg="del">
        <pc:chgData name="Andrew Whitaker" userId="c95f6f26-3148-4972-82f5-b7051670a357" providerId="ADAL" clId="{5D0AC86B-A38A-4386-BA4F-191442EAC400}" dt="2024-03-13T22:09:34.624" v="2" actId="2696"/>
        <pc:sldMkLst>
          <pc:docMk/>
          <pc:sldMk cId="4221671306" sldId="6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121D9-53A3-4F18-B3E3-FAA3DF37E8C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9C122F74-16AD-4684-AA4D-657DD75E1F88}">
      <dgm:prSet phldrT="[Text]"/>
      <dgm:spPr/>
      <dgm:t>
        <a:bodyPr/>
        <a:lstStyle/>
        <a:p>
          <a:pPr rtl="0"/>
          <a:r>
            <a:rPr lang="en-US" b="1" dirty="0"/>
            <a:t>Strength</a:t>
          </a:r>
          <a:r>
            <a:rPr lang="en-US" b="1" dirty="0">
              <a:latin typeface="Calibri Light" panose="020F0302020204030204"/>
            </a:rPr>
            <a:t> </a:t>
          </a:r>
          <a:endParaRPr lang="en-GB" b="1" dirty="0"/>
        </a:p>
      </dgm:t>
    </dgm:pt>
    <dgm:pt modelId="{35A296A7-9794-4BE7-AFFD-5FD56CC76D35}" type="parTrans" cxnId="{EB5EB5A9-3BC8-449D-A194-F9A82F13F957}">
      <dgm:prSet/>
      <dgm:spPr/>
      <dgm:t>
        <a:bodyPr/>
        <a:lstStyle/>
        <a:p>
          <a:endParaRPr lang="en-GB"/>
        </a:p>
      </dgm:t>
    </dgm:pt>
    <dgm:pt modelId="{C3E75F47-81DC-46ED-AE45-1C2B05C20A16}" type="sibTrans" cxnId="{EB5EB5A9-3BC8-449D-A194-F9A82F13F957}">
      <dgm:prSet/>
      <dgm:spPr/>
      <dgm:t>
        <a:bodyPr/>
        <a:lstStyle/>
        <a:p>
          <a:endParaRPr lang="en-GB"/>
        </a:p>
      </dgm:t>
    </dgm:pt>
    <dgm:pt modelId="{22974439-5616-40F9-877E-6D2CB9190AF8}">
      <dgm:prSet phldrT="[Text]"/>
      <dgm:spPr/>
      <dgm:t>
        <a:bodyPr/>
        <a:lstStyle/>
        <a:p>
          <a:r>
            <a:rPr lang="en-US" b="1" dirty="0"/>
            <a:t>Weakness</a:t>
          </a:r>
          <a:endParaRPr lang="en-GB" b="1" dirty="0"/>
        </a:p>
      </dgm:t>
    </dgm:pt>
    <dgm:pt modelId="{EF9E6D51-BD2D-4A5F-87BC-3C8861169D5A}" type="parTrans" cxnId="{5C8B8FF0-EDEA-4E4E-8140-B919B2A4FF7E}">
      <dgm:prSet/>
      <dgm:spPr/>
      <dgm:t>
        <a:bodyPr/>
        <a:lstStyle/>
        <a:p>
          <a:endParaRPr lang="en-GB"/>
        </a:p>
      </dgm:t>
    </dgm:pt>
    <dgm:pt modelId="{68095A52-F024-43F3-AF86-99EDB94B585B}" type="sibTrans" cxnId="{5C8B8FF0-EDEA-4E4E-8140-B919B2A4FF7E}">
      <dgm:prSet/>
      <dgm:spPr/>
      <dgm:t>
        <a:bodyPr/>
        <a:lstStyle/>
        <a:p>
          <a:endParaRPr lang="en-GB"/>
        </a:p>
      </dgm:t>
    </dgm:pt>
    <dgm:pt modelId="{4DD96F73-6925-471A-A3C1-ED7051FCE0B8}">
      <dgm:prSet phldrT="[Text]"/>
      <dgm:spPr/>
      <dgm:t>
        <a:bodyPr/>
        <a:lstStyle/>
        <a:p>
          <a:pPr rtl="0"/>
          <a:r>
            <a:rPr lang="en-US" b="1" dirty="0"/>
            <a:t>Opportunity</a:t>
          </a:r>
          <a:r>
            <a:rPr lang="en-US" b="1" dirty="0">
              <a:latin typeface="Calibri Light" panose="020F0302020204030204"/>
            </a:rPr>
            <a:t> </a:t>
          </a:r>
          <a:endParaRPr lang="en-US" b="1" dirty="0"/>
        </a:p>
      </dgm:t>
    </dgm:pt>
    <dgm:pt modelId="{4CA3B354-2BB6-4754-8158-F41F249995D1}" type="parTrans" cxnId="{15479861-69B0-4424-AFF9-3A77244C1B07}">
      <dgm:prSet/>
      <dgm:spPr/>
      <dgm:t>
        <a:bodyPr/>
        <a:lstStyle/>
        <a:p>
          <a:endParaRPr lang="en-GB"/>
        </a:p>
      </dgm:t>
    </dgm:pt>
    <dgm:pt modelId="{A531EFE9-29CF-4147-9BD6-78343461950A}" type="sibTrans" cxnId="{15479861-69B0-4424-AFF9-3A77244C1B07}">
      <dgm:prSet/>
      <dgm:spPr/>
      <dgm:t>
        <a:bodyPr/>
        <a:lstStyle/>
        <a:p>
          <a:endParaRPr lang="en-GB"/>
        </a:p>
      </dgm:t>
    </dgm:pt>
    <dgm:pt modelId="{A4C6E522-EF7A-4ACF-936C-4D77C75D99C0}">
      <dgm:prSet phldr="0"/>
      <dgm:spPr/>
      <dgm:t>
        <a:bodyPr/>
        <a:lstStyle/>
        <a:p>
          <a:pPr rtl="0"/>
          <a:r>
            <a:rPr lang="en-US" b="1" dirty="0">
              <a:solidFill>
                <a:schemeClr val="bg1"/>
              </a:solidFill>
              <a:latin typeface="Calibri"/>
              <a:ea typeface="Calibri"/>
              <a:cs typeface="Calibri"/>
            </a:rPr>
            <a:t>Threats </a:t>
          </a:r>
          <a:endParaRPr lang="en-US" b="1" dirty="0">
            <a:solidFill>
              <a:schemeClr val="bg1"/>
            </a:solidFill>
            <a:latin typeface="Calibri Light" panose="020F0302020204030204"/>
          </a:endParaRPr>
        </a:p>
      </dgm:t>
    </dgm:pt>
    <dgm:pt modelId="{3DA026E8-6F38-4C4A-B9F7-03260D2C2BCC}" type="parTrans" cxnId="{07FB1069-74BF-46F1-85D1-914101FB1BD1}">
      <dgm:prSet/>
      <dgm:spPr/>
    </dgm:pt>
    <dgm:pt modelId="{A0261F1C-E45B-4268-8A60-8C8733DEB809}" type="sibTrans" cxnId="{07FB1069-74BF-46F1-85D1-914101FB1BD1}">
      <dgm:prSet/>
      <dgm:spPr/>
    </dgm:pt>
    <dgm:pt modelId="{840A66FD-D53B-4812-92E8-A60CDE42F7C6}" type="pres">
      <dgm:prSet presAssocID="{7AA121D9-53A3-4F18-B3E3-FAA3DF37E8C6}" presName="linearFlow" presStyleCnt="0">
        <dgm:presLayoutVars>
          <dgm:dir/>
          <dgm:animLvl val="lvl"/>
          <dgm:resizeHandles val="exact"/>
        </dgm:presLayoutVars>
      </dgm:prSet>
      <dgm:spPr/>
    </dgm:pt>
    <dgm:pt modelId="{8B80AEBE-C2B5-4365-AC44-19E3A45BB82D}" type="pres">
      <dgm:prSet presAssocID="{9C122F74-16AD-4684-AA4D-657DD75E1F88}" presName="composite" presStyleCnt="0"/>
      <dgm:spPr/>
    </dgm:pt>
    <dgm:pt modelId="{7DC466DD-82CB-45E6-8999-A6916E8ED856}" type="pres">
      <dgm:prSet presAssocID="{9C122F74-16AD-4684-AA4D-657DD75E1F88}" presName="parentText" presStyleLbl="alignNode1" presStyleIdx="0" presStyleCnt="4">
        <dgm:presLayoutVars>
          <dgm:chMax val="1"/>
          <dgm:bulletEnabled val="1"/>
        </dgm:presLayoutVars>
      </dgm:prSet>
      <dgm:spPr/>
    </dgm:pt>
    <dgm:pt modelId="{EFBCCD64-EE3F-44F0-8D85-CBA05B9DA3AF}" type="pres">
      <dgm:prSet presAssocID="{9C122F74-16AD-4684-AA4D-657DD75E1F88}" presName="descendantText" presStyleLbl="alignAcc1" presStyleIdx="0" presStyleCnt="4">
        <dgm:presLayoutVars>
          <dgm:bulletEnabled val="1"/>
        </dgm:presLayoutVars>
      </dgm:prSet>
      <dgm:spPr/>
    </dgm:pt>
    <dgm:pt modelId="{6656A50F-AE00-4D69-A0B4-0865C4C1A565}" type="pres">
      <dgm:prSet presAssocID="{C3E75F47-81DC-46ED-AE45-1C2B05C20A16}" presName="sp" presStyleCnt="0"/>
      <dgm:spPr/>
    </dgm:pt>
    <dgm:pt modelId="{D16F95FF-4098-4C07-9BAF-322E85FC028C}" type="pres">
      <dgm:prSet presAssocID="{22974439-5616-40F9-877E-6D2CB9190AF8}" presName="composite" presStyleCnt="0"/>
      <dgm:spPr/>
    </dgm:pt>
    <dgm:pt modelId="{79961AF7-F679-40B5-9700-6DF134F797E9}" type="pres">
      <dgm:prSet presAssocID="{22974439-5616-40F9-877E-6D2CB9190AF8}" presName="parentText" presStyleLbl="alignNode1" presStyleIdx="1" presStyleCnt="4">
        <dgm:presLayoutVars>
          <dgm:chMax val="1"/>
          <dgm:bulletEnabled val="1"/>
        </dgm:presLayoutVars>
      </dgm:prSet>
      <dgm:spPr/>
    </dgm:pt>
    <dgm:pt modelId="{44339D9A-75B3-4084-A8AE-E4E9BFE76E93}" type="pres">
      <dgm:prSet presAssocID="{22974439-5616-40F9-877E-6D2CB9190AF8}" presName="descendantText" presStyleLbl="alignAcc1" presStyleIdx="1" presStyleCnt="4">
        <dgm:presLayoutVars>
          <dgm:bulletEnabled val="1"/>
        </dgm:presLayoutVars>
      </dgm:prSet>
      <dgm:spPr/>
    </dgm:pt>
    <dgm:pt modelId="{01FC2729-54A4-4429-BC97-DDF3B322FCB5}" type="pres">
      <dgm:prSet presAssocID="{68095A52-F024-43F3-AF86-99EDB94B585B}" presName="sp" presStyleCnt="0"/>
      <dgm:spPr/>
    </dgm:pt>
    <dgm:pt modelId="{D2D81D11-7AE6-467D-92B1-6EF4D3E597A4}" type="pres">
      <dgm:prSet presAssocID="{4DD96F73-6925-471A-A3C1-ED7051FCE0B8}" presName="composite" presStyleCnt="0"/>
      <dgm:spPr/>
    </dgm:pt>
    <dgm:pt modelId="{E829E39D-AFB5-47A4-935F-65880A6441EF}" type="pres">
      <dgm:prSet presAssocID="{4DD96F73-6925-471A-A3C1-ED7051FCE0B8}" presName="parentText" presStyleLbl="alignNode1" presStyleIdx="2" presStyleCnt="4">
        <dgm:presLayoutVars>
          <dgm:chMax val="1"/>
          <dgm:bulletEnabled val="1"/>
        </dgm:presLayoutVars>
      </dgm:prSet>
      <dgm:spPr/>
    </dgm:pt>
    <dgm:pt modelId="{E6FC06E5-4C9D-47BD-A0CD-D2F86996E856}" type="pres">
      <dgm:prSet presAssocID="{4DD96F73-6925-471A-A3C1-ED7051FCE0B8}" presName="descendantText" presStyleLbl="alignAcc1" presStyleIdx="2" presStyleCnt="4">
        <dgm:presLayoutVars>
          <dgm:bulletEnabled val="1"/>
        </dgm:presLayoutVars>
      </dgm:prSet>
      <dgm:spPr/>
    </dgm:pt>
    <dgm:pt modelId="{C7EEEFD0-82D8-4720-908C-6B12032B5EFC}" type="pres">
      <dgm:prSet presAssocID="{A531EFE9-29CF-4147-9BD6-78343461950A}" presName="sp" presStyleCnt="0"/>
      <dgm:spPr/>
    </dgm:pt>
    <dgm:pt modelId="{3B942BCE-F8D3-4C00-802A-6BA9CCA2A533}" type="pres">
      <dgm:prSet presAssocID="{A4C6E522-EF7A-4ACF-936C-4D77C75D99C0}" presName="composite" presStyleCnt="0"/>
      <dgm:spPr/>
    </dgm:pt>
    <dgm:pt modelId="{0F1C6519-C334-4922-BC7A-C832B9AC60BB}" type="pres">
      <dgm:prSet presAssocID="{A4C6E522-EF7A-4ACF-936C-4D77C75D99C0}" presName="parentText" presStyleLbl="alignNode1" presStyleIdx="3" presStyleCnt="4">
        <dgm:presLayoutVars>
          <dgm:chMax val="1"/>
          <dgm:bulletEnabled val="1"/>
        </dgm:presLayoutVars>
      </dgm:prSet>
      <dgm:spPr/>
    </dgm:pt>
    <dgm:pt modelId="{61984778-6016-4D18-B81D-A24971BFE01F}" type="pres">
      <dgm:prSet presAssocID="{A4C6E522-EF7A-4ACF-936C-4D77C75D99C0}" presName="descendantText" presStyleLbl="alignAcc1" presStyleIdx="3" presStyleCnt="4">
        <dgm:presLayoutVars>
          <dgm:bulletEnabled val="1"/>
        </dgm:presLayoutVars>
      </dgm:prSet>
      <dgm:spPr/>
    </dgm:pt>
  </dgm:ptLst>
  <dgm:cxnLst>
    <dgm:cxn modelId="{8195940A-A284-4AD3-BCFB-1CC28DC37D91}" type="presOf" srcId="{A4C6E522-EF7A-4ACF-936C-4D77C75D99C0}" destId="{0F1C6519-C334-4922-BC7A-C832B9AC60BB}" srcOrd="0" destOrd="0" presId="urn:microsoft.com/office/officeart/2005/8/layout/chevron2"/>
    <dgm:cxn modelId="{15479861-69B0-4424-AFF9-3A77244C1B07}" srcId="{7AA121D9-53A3-4F18-B3E3-FAA3DF37E8C6}" destId="{4DD96F73-6925-471A-A3C1-ED7051FCE0B8}" srcOrd="2" destOrd="0" parTransId="{4CA3B354-2BB6-4754-8158-F41F249995D1}" sibTransId="{A531EFE9-29CF-4147-9BD6-78343461950A}"/>
    <dgm:cxn modelId="{07FB1069-74BF-46F1-85D1-914101FB1BD1}" srcId="{7AA121D9-53A3-4F18-B3E3-FAA3DF37E8C6}" destId="{A4C6E522-EF7A-4ACF-936C-4D77C75D99C0}" srcOrd="3" destOrd="0" parTransId="{3DA026E8-6F38-4C4A-B9F7-03260D2C2BCC}" sibTransId="{A0261F1C-E45B-4268-8A60-8C8733DEB809}"/>
    <dgm:cxn modelId="{35735192-9BCD-4CE9-8F82-7761F51DDAEF}" type="presOf" srcId="{9C122F74-16AD-4684-AA4D-657DD75E1F88}" destId="{7DC466DD-82CB-45E6-8999-A6916E8ED856}" srcOrd="0" destOrd="0" presId="urn:microsoft.com/office/officeart/2005/8/layout/chevron2"/>
    <dgm:cxn modelId="{1953EBA5-64B2-4CC8-B196-9ECD06080F9E}" type="presOf" srcId="{22974439-5616-40F9-877E-6D2CB9190AF8}" destId="{79961AF7-F679-40B5-9700-6DF134F797E9}" srcOrd="0" destOrd="0" presId="urn:microsoft.com/office/officeart/2005/8/layout/chevron2"/>
    <dgm:cxn modelId="{EB5EB5A9-3BC8-449D-A194-F9A82F13F957}" srcId="{7AA121D9-53A3-4F18-B3E3-FAA3DF37E8C6}" destId="{9C122F74-16AD-4684-AA4D-657DD75E1F88}" srcOrd="0" destOrd="0" parTransId="{35A296A7-9794-4BE7-AFFD-5FD56CC76D35}" sibTransId="{C3E75F47-81DC-46ED-AE45-1C2B05C20A16}"/>
    <dgm:cxn modelId="{55F534BA-2126-4752-B238-B85D83E99111}" type="presOf" srcId="{4DD96F73-6925-471A-A3C1-ED7051FCE0B8}" destId="{E829E39D-AFB5-47A4-935F-65880A6441EF}" srcOrd="0" destOrd="0" presId="urn:microsoft.com/office/officeart/2005/8/layout/chevron2"/>
    <dgm:cxn modelId="{09D689BE-9670-4E17-9E8B-247B97C761F5}" type="presOf" srcId="{7AA121D9-53A3-4F18-B3E3-FAA3DF37E8C6}" destId="{840A66FD-D53B-4812-92E8-A60CDE42F7C6}" srcOrd="0" destOrd="0" presId="urn:microsoft.com/office/officeart/2005/8/layout/chevron2"/>
    <dgm:cxn modelId="{5C8B8FF0-EDEA-4E4E-8140-B919B2A4FF7E}" srcId="{7AA121D9-53A3-4F18-B3E3-FAA3DF37E8C6}" destId="{22974439-5616-40F9-877E-6D2CB9190AF8}" srcOrd="1" destOrd="0" parTransId="{EF9E6D51-BD2D-4A5F-87BC-3C8861169D5A}" sibTransId="{68095A52-F024-43F3-AF86-99EDB94B585B}"/>
    <dgm:cxn modelId="{2993885D-8AB4-489F-9FDD-2249A9E36DF1}" type="presParOf" srcId="{840A66FD-D53B-4812-92E8-A60CDE42F7C6}" destId="{8B80AEBE-C2B5-4365-AC44-19E3A45BB82D}" srcOrd="0" destOrd="0" presId="urn:microsoft.com/office/officeart/2005/8/layout/chevron2"/>
    <dgm:cxn modelId="{09053535-FE9B-497D-BCF4-445A9606DDAD}" type="presParOf" srcId="{8B80AEBE-C2B5-4365-AC44-19E3A45BB82D}" destId="{7DC466DD-82CB-45E6-8999-A6916E8ED856}" srcOrd="0" destOrd="0" presId="urn:microsoft.com/office/officeart/2005/8/layout/chevron2"/>
    <dgm:cxn modelId="{C2770AF7-B621-4DE1-B114-8AEDCD78A0EA}" type="presParOf" srcId="{8B80AEBE-C2B5-4365-AC44-19E3A45BB82D}" destId="{EFBCCD64-EE3F-44F0-8D85-CBA05B9DA3AF}" srcOrd="1" destOrd="0" presId="urn:microsoft.com/office/officeart/2005/8/layout/chevron2"/>
    <dgm:cxn modelId="{D422C204-A6D5-4960-B233-BB1E09F09932}" type="presParOf" srcId="{840A66FD-D53B-4812-92E8-A60CDE42F7C6}" destId="{6656A50F-AE00-4D69-A0B4-0865C4C1A565}" srcOrd="1" destOrd="0" presId="urn:microsoft.com/office/officeart/2005/8/layout/chevron2"/>
    <dgm:cxn modelId="{83BD0C92-125F-4642-B919-B4ECAAF07183}" type="presParOf" srcId="{840A66FD-D53B-4812-92E8-A60CDE42F7C6}" destId="{D16F95FF-4098-4C07-9BAF-322E85FC028C}" srcOrd="2" destOrd="0" presId="urn:microsoft.com/office/officeart/2005/8/layout/chevron2"/>
    <dgm:cxn modelId="{478AE017-AECF-4A2F-834D-DEC197E9BB35}" type="presParOf" srcId="{D16F95FF-4098-4C07-9BAF-322E85FC028C}" destId="{79961AF7-F679-40B5-9700-6DF134F797E9}" srcOrd="0" destOrd="0" presId="urn:microsoft.com/office/officeart/2005/8/layout/chevron2"/>
    <dgm:cxn modelId="{755EB0E5-8776-44D5-A5AA-970B57BF2A9F}" type="presParOf" srcId="{D16F95FF-4098-4C07-9BAF-322E85FC028C}" destId="{44339D9A-75B3-4084-A8AE-E4E9BFE76E93}" srcOrd="1" destOrd="0" presId="urn:microsoft.com/office/officeart/2005/8/layout/chevron2"/>
    <dgm:cxn modelId="{D993221E-079F-435D-B385-F3F153E0ADA4}" type="presParOf" srcId="{840A66FD-D53B-4812-92E8-A60CDE42F7C6}" destId="{01FC2729-54A4-4429-BC97-DDF3B322FCB5}" srcOrd="3" destOrd="0" presId="urn:microsoft.com/office/officeart/2005/8/layout/chevron2"/>
    <dgm:cxn modelId="{2119D7F1-3DA1-4448-81EE-9EA4F899C7E7}" type="presParOf" srcId="{840A66FD-D53B-4812-92E8-A60CDE42F7C6}" destId="{D2D81D11-7AE6-467D-92B1-6EF4D3E597A4}" srcOrd="4" destOrd="0" presId="urn:microsoft.com/office/officeart/2005/8/layout/chevron2"/>
    <dgm:cxn modelId="{BAD52069-532C-4829-9290-E01ECD96197E}" type="presParOf" srcId="{D2D81D11-7AE6-467D-92B1-6EF4D3E597A4}" destId="{E829E39D-AFB5-47A4-935F-65880A6441EF}" srcOrd="0" destOrd="0" presId="urn:microsoft.com/office/officeart/2005/8/layout/chevron2"/>
    <dgm:cxn modelId="{19540A9C-ADEA-4A88-B427-2208BEC3F67B}" type="presParOf" srcId="{D2D81D11-7AE6-467D-92B1-6EF4D3E597A4}" destId="{E6FC06E5-4C9D-47BD-A0CD-D2F86996E856}" srcOrd="1" destOrd="0" presId="urn:microsoft.com/office/officeart/2005/8/layout/chevron2"/>
    <dgm:cxn modelId="{F2A758BA-6972-49FE-8EA4-8B6087B402BF}" type="presParOf" srcId="{840A66FD-D53B-4812-92E8-A60CDE42F7C6}" destId="{C7EEEFD0-82D8-4720-908C-6B12032B5EFC}" srcOrd="5" destOrd="0" presId="urn:microsoft.com/office/officeart/2005/8/layout/chevron2"/>
    <dgm:cxn modelId="{04221B98-9013-4B8E-BC96-4B7FC1C8E5DE}" type="presParOf" srcId="{840A66FD-D53B-4812-92E8-A60CDE42F7C6}" destId="{3B942BCE-F8D3-4C00-802A-6BA9CCA2A533}" srcOrd="6" destOrd="0" presId="urn:microsoft.com/office/officeart/2005/8/layout/chevron2"/>
    <dgm:cxn modelId="{F8C1CEA0-A781-40A9-86DE-30B7C4061681}" type="presParOf" srcId="{3B942BCE-F8D3-4C00-802A-6BA9CCA2A533}" destId="{0F1C6519-C334-4922-BC7A-C832B9AC60BB}" srcOrd="0" destOrd="0" presId="urn:microsoft.com/office/officeart/2005/8/layout/chevron2"/>
    <dgm:cxn modelId="{ECE2EEC2-9AB0-40B0-9B90-FF6DF828CFCB}" type="presParOf" srcId="{3B942BCE-F8D3-4C00-802A-6BA9CCA2A533}" destId="{61984778-6016-4D18-B81D-A24971BFE0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466DD-82CB-45E6-8999-A6916E8ED856}">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Strength</a:t>
          </a:r>
          <a:r>
            <a:rPr lang="en-US" sz="1400" b="1" kern="1200" dirty="0">
              <a:latin typeface="Calibri Light" panose="020F0302020204030204"/>
            </a:rPr>
            <a:t> </a:t>
          </a:r>
          <a:endParaRPr lang="en-GB" sz="1400" b="1" kern="1200" dirty="0"/>
        </a:p>
      </dsp:txBody>
      <dsp:txXfrm rot="-5400000">
        <a:off x="1" y="512108"/>
        <a:ext cx="1024202" cy="438943"/>
      </dsp:txXfrm>
    </dsp:sp>
    <dsp:sp modelId="{EFBCCD64-EE3F-44F0-8D85-CBA05B9DA3AF}">
      <dsp:nvSpPr>
        <dsp:cNvPr id="0" name=""/>
        <dsp:cNvSpPr/>
      </dsp:nvSpPr>
      <dsp:spPr>
        <a:xfrm rot="5400000">
          <a:off x="4100578" y="-3076368"/>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61AF7-F679-40B5-9700-6DF134F797E9}">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Weakness</a:t>
          </a:r>
          <a:endParaRPr lang="en-GB" sz="1400" b="1" kern="1200" dirty="0"/>
        </a:p>
      </dsp:txBody>
      <dsp:txXfrm rot="-5400000">
        <a:off x="1" y="1830610"/>
        <a:ext cx="1024202" cy="438943"/>
      </dsp:txXfrm>
    </dsp:sp>
    <dsp:sp modelId="{44339D9A-75B3-4084-A8AE-E4E9BFE76E93}">
      <dsp:nvSpPr>
        <dsp:cNvPr id="0" name=""/>
        <dsp:cNvSpPr/>
      </dsp:nvSpPr>
      <dsp:spPr>
        <a:xfrm rot="5400000">
          <a:off x="4100578" y="-1757866"/>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9E39D-AFB5-47A4-935F-65880A6441EF}">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Opportunity</a:t>
          </a:r>
          <a:r>
            <a:rPr lang="en-US" sz="1400" b="1" kern="1200" dirty="0">
              <a:latin typeface="Calibri Light" panose="020F0302020204030204"/>
            </a:rPr>
            <a:t> </a:t>
          </a:r>
          <a:endParaRPr lang="en-US" sz="1400" b="1" kern="1200" dirty="0"/>
        </a:p>
      </dsp:txBody>
      <dsp:txXfrm rot="-5400000">
        <a:off x="1" y="3149112"/>
        <a:ext cx="1024202" cy="438943"/>
      </dsp:txXfrm>
    </dsp:sp>
    <dsp:sp modelId="{E6FC06E5-4C9D-47BD-A0CD-D2F86996E856}">
      <dsp:nvSpPr>
        <dsp:cNvPr id="0" name=""/>
        <dsp:cNvSpPr/>
      </dsp:nvSpPr>
      <dsp:spPr>
        <a:xfrm rot="5400000">
          <a:off x="4100578" y="-439365"/>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C6519-C334-4922-BC7A-C832B9AC60BB}">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latin typeface="Calibri"/>
              <a:ea typeface="Calibri"/>
              <a:cs typeface="Calibri"/>
            </a:rPr>
            <a:t>Threats </a:t>
          </a:r>
          <a:endParaRPr lang="en-US" sz="1400" b="1" kern="1200" dirty="0">
            <a:solidFill>
              <a:schemeClr val="bg1"/>
            </a:solidFill>
            <a:latin typeface="Calibri Light" panose="020F0302020204030204"/>
          </a:endParaRPr>
        </a:p>
      </dsp:txBody>
      <dsp:txXfrm rot="-5400000">
        <a:off x="1" y="4467614"/>
        <a:ext cx="1024202" cy="438943"/>
      </dsp:txXfrm>
    </dsp:sp>
    <dsp:sp modelId="{61984778-6016-4D18-B81D-A24971BFE01F}">
      <dsp:nvSpPr>
        <dsp:cNvPr id="0" name=""/>
        <dsp:cNvSpPr/>
      </dsp:nvSpPr>
      <dsp:spPr>
        <a:xfrm rot="5400000">
          <a:off x="4100578" y="879136"/>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D8250-AD32-42C9-B7E9-7BC987D92144}" type="datetimeFigureOut">
              <a:rPr lang="en-GB" smtClean="0"/>
              <a:t>17/03/2024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39323-7391-4979-8245-3A09658F87F2}" type="slidenum">
              <a:rPr lang="en-GB" smtClean="0"/>
              <a:t>‹#›</a:t>
            </a:fld>
            <a:endParaRPr lang="en-GB"/>
          </a:p>
        </p:txBody>
      </p:sp>
    </p:spTree>
    <p:extLst>
      <p:ext uri="{BB962C8B-B14F-4D97-AF65-F5344CB8AC3E}">
        <p14:creationId xmlns:p14="http://schemas.microsoft.com/office/powerpoint/2010/main" val="253162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p>
          <a:p>
            <a:endParaRPr lang="en-GB" dirty="0"/>
          </a:p>
          <a:p>
            <a:r>
              <a:rPr lang="en-GB" dirty="0"/>
              <a:t>Andrew Whitaker – Strategic Partnership Advisor North West and North East</a:t>
            </a:r>
          </a:p>
          <a:p>
            <a:r>
              <a:rPr lang="en-GB" dirty="0"/>
              <a:t>Paul Downes – Strategic Partnership Advisor for Yorkshire and Humber </a:t>
            </a:r>
          </a:p>
        </p:txBody>
      </p:sp>
      <p:sp>
        <p:nvSpPr>
          <p:cNvPr id="4" name="Slide Number Placeholder 3"/>
          <p:cNvSpPr>
            <a:spLocks noGrp="1"/>
          </p:cNvSpPr>
          <p:nvPr>
            <p:ph type="sldNum" sz="quarter" idx="5"/>
          </p:nvPr>
        </p:nvSpPr>
        <p:spPr/>
        <p:txBody>
          <a:bodyPr/>
          <a:lstStyle/>
          <a:p>
            <a:fld id="{DCE39323-7391-4979-8245-3A09658F87F2}" type="slidenum">
              <a:rPr lang="en-GB" smtClean="0"/>
              <a:t>1</a:t>
            </a:fld>
            <a:endParaRPr lang="en-GB"/>
          </a:p>
        </p:txBody>
      </p:sp>
    </p:spTree>
    <p:extLst>
      <p:ext uri="{BB962C8B-B14F-4D97-AF65-F5344CB8AC3E}">
        <p14:creationId xmlns:p14="http://schemas.microsoft.com/office/powerpoint/2010/main" val="263899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 here’s just a bit about Activity Alliance.</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are a national charity and the leading voice for disabled people in sports and activity.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Last year, we celebrated our 25th anniversary.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Our two strategic aims are to challenge the perceptions of disabled people and, like today’s session, embed disability inclusion.</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I use the term disabled people, I mean D/deaf, Disabled People and People with long-term health conditions – in line with the Equality Act 2010, and we work towards the social model of disability, which states that disabled people are disabled by </a:t>
            </a:r>
            <a:r>
              <a:rPr lang="en-US" sz="1200" dirty="0">
                <a:effectLst/>
                <a:latin typeface="Calibri" panose="020F0502020204030204" pitchFamily="34" charset="0"/>
                <a:ea typeface="Calibri" panose="020F0502020204030204" pitchFamily="34" charset="0"/>
                <a:cs typeface="Times New Roman" panose="02020603050405020304" pitchFamily="18" charset="0"/>
              </a:rPr>
              <a:t>society!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E39323-7391-4979-8245-3A09658F87F2}" type="slidenum">
              <a:rPr lang="en-GB" smtClean="0"/>
              <a:t>2</a:t>
            </a:fld>
            <a:endParaRPr lang="en-GB"/>
          </a:p>
        </p:txBody>
      </p:sp>
    </p:spTree>
    <p:extLst>
      <p:ext uri="{BB962C8B-B14F-4D97-AF65-F5344CB8AC3E}">
        <p14:creationId xmlns:p14="http://schemas.microsoft.com/office/powerpoint/2010/main" val="426266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We want to make your workshop as enjoyable and worthwhile as possible.</a:t>
            </a:r>
          </a:p>
          <a:p>
            <a:pPr marL="0" indent="0">
              <a:buNone/>
            </a:pPr>
            <a:r>
              <a:rPr lang="en-GB" dirty="0"/>
              <a:t>So as your asking your self the above questions. </a:t>
            </a:r>
          </a:p>
          <a:p>
            <a:pPr marL="0" indent="0">
              <a:buNone/>
            </a:pPr>
            <a:r>
              <a:rPr lang="en-GB" b="1" dirty="0"/>
              <a:t>We’ll do that by ensuring it is:</a:t>
            </a:r>
          </a:p>
          <a:p>
            <a:pPr marL="171450" indent="-171450">
              <a:buFont typeface="Arial" panose="020B0604020202020204" pitchFamily="34" charset="0"/>
              <a:buChar char="•"/>
            </a:pPr>
            <a:r>
              <a:rPr lang="en-GB" dirty="0"/>
              <a:t>Safe space and supportive. (We are not the disability </a:t>
            </a:r>
            <a:r>
              <a:rPr lang="en-US" dirty="0"/>
              <a:t>police</a:t>
            </a:r>
            <a:r>
              <a:rPr lang="en-GB" dirty="0"/>
              <a:t>) </a:t>
            </a:r>
          </a:p>
          <a:p>
            <a:pPr marL="171450" indent="-171450">
              <a:buFont typeface="Arial" panose="020B0604020202020204" pitchFamily="34" charset="0"/>
              <a:buChar char="•"/>
            </a:pPr>
            <a:r>
              <a:rPr lang="en-GB" dirty="0"/>
              <a:t>Includes check and challenge.</a:t>
            </a:r>
          </a:p>
          <a:p>
            <a:pPr marL="171450" indent="-171450">
              <a:buFont typeface="Arial" panose="020B0604020202020204" pitchFamily="34" charset="0"/>
              <a:buChar char="•"/>
            </a:pPr>
            <a:r>
              <a:rPr lang="en-GB" dirty="0"/>
              <a:t>Open, honest and non-judgemental of others’ opinions.</a:t>
            </a:r>
          </a:p>
          <a:p>
            <a:pPr marL="171450" indent="-171450">
              <a:buFont typeface="Arial" panose="020B0604020202020204" pitchFamily="34" charset="0"/>
              <a:buChar char="•"/>
            </a:pPr>
            <a:r>
              <a:rPr lang="en-GB" dirty="0"/>
              <a:t>Encourages everyone to actively take part and have fun.</a:t>
            </a:r>
          </a:p>
          <a:p>
            <a:endParaRPr lang="en-GB" dirty="0"/>
          </a:p>
        </p:txBody>
      </p:sp>
      <p:sp>
        <p:nvSpPr>
          <p:cNvPr id="4" name="Slide Number Placeholder 3"/>
          <p:cNvSpPr>
            <a:spLocks noGrp="1"/>
          </p:cNvSpPr>
          <p:nvPr>
            <p:ph type="sldNum" sz="quarter" idx="5"/>
          </p:nvPr>
        </p:nvSpPr>
        <p:spPr/>
        <p:txBody>
          <a:bodyPr/>
          <a:lstStyle/>
          <a:p>
            <a:fld id="{DCE39323-7391-4979-8245-3A09658F87F2}" type="slidenum">
              <a:rPr lang="en-GB" smtClean="0"/>
              <a:t>3</a:t>
            </a:fld>
            <a:endParaRPr lang="en-GB"/>
          </a:p>
        </p:txBody>
      </p:sp>
    </p:spTree>
    <p:extLst>
      <p:ext uri="{BB962C8B-B14F-4D97-AF65-F5344CB8AC3E}">
        <p14:creationId xmlns:p14="http://schemas.microsoft.com/office/powerpoint/2010/main" val="14296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Leading Inclusion ?</a:t>
            </a:r>
          </a:p>
          <a:p>
            <a:endParaRPr lang="en-GB" dirty="0"/>
          </a:p>
          <a:p>
            <a:r>
              <a:rPr lang="en-GB" dirty="0"/>
              <a:t>It’s a self-reflection process, we would run this over a 2 day process covering all the 5 Pillars. – this process covers 5 pillars and 40 statements, The statements have been designed with Activity Alliances insight and research, which is the </a:t>
            </a:r>
            <a:r>
              <a:rPr lang="en-US" dirty="0"/>
              <a:t>authentic</a:t>
            </a:r>
            <a:r>
              <a:rPr lang="en-GB" dirty="0"/>
              <a:t> voice of disabled people, and approaches we know that support the inclusion of disabled people. </a:t>
            </a:r>
          </a:p>
          <a:p>
            <a:endParaRPr lang="en-GB" dirty="0"/>
          </a:p>
          <a:p>
            <a:r>
              <a:rPr lang="en-GB" dirty="0"/>
              <a:t>Today we are going to break quickly take you thought 1 pillar, which is disabled people’s </a:t>
            </a:r>
            <a:r>
              <a:rPr lang="en-US" dirty="0"/>
              <a:t>experience, as a wide range of partners, disabled people experience will differ, however we invite you to share on your tables with people next to you, and we are going to do this by …… (Move slide) </a:t>
            </a:r>
            <a:endParaRPr lang="en-GB" dirty="0"/>
          </a:p>
          <a:p>
            <a:endParaRPr lang="en-GB" dirty="0"/>
          </a:p>
        </p:txBody>
      </p:sp>
      <p:sp>
        <p:nvSpPr>
          <p:cNvPr id="4" name="Slide Number Placeholder 3"/>
          <p:cNvSpPr>
            <a:spLocks noGrp="1"/>
          </p:cNvSpPr>
          <p:nvPr>
            <p:ph type="sldNum" sz="quarter" idx="5"/>
          </p:nvPr>
        </p:nvSpPr>
        <p:spPr/>
        <p:txBody>
          <a:bodyPr/>
          <a:lstStyle/>
          <a:p>
            <a:fld id="{DCE39323-7391-4979-8245-3A09658F87F2}" type="slidenum">
              <a:rPr lang="en-GB" smtClean="0"/>
              <a:t>4</a:t>
            </a:fld>
            <a:endParaRPr lang="en-GB"/>
          </a:p>
        </p:txBody>
      </p:sp>
    </p:spTree>
    <p:extLst>
      <p:ext uri="{BB962C8B-B14F-4D97-AF65-F5344CB8AC3E}">
        <p14:creationId xmlns:p14="http://schemas.microsoft.com/office/powerpoint/2010/main" val="58866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20 mins</a:t>
            </a:r>
          </a:p>
          <a:p>
            <a:r>
              <a:rPr lang="en-US" dirty="0"/>
              <a:t>Working time for the group 15 mins. </a:t>
            </a:r>
          </a:p>
          <a:p>
            <a:endParaRPr lang="en-US" dirty="0"/>
          </a:p>
          <a:p>
            <a:r>
              <a:rPr lang="en-US" dirty="0"/>
              <a:t>Please take a piece of paper from the table that looks like this – more on slide 6. </a:t>
            </a:r>
          </a:p>
          <a:p>
            <a:r>
              <a:rPr lang="en-US" dirty="0"/>
              <a:t>Then, I want you to work through all of the statements if you can or as many as possible.</a:t>
            </a:r>
          </a:p>
          <a:p>
            <a:r>
              <a:rPr lang="en-US" dirty="0"/>
              <a:t>So if I was doing this exercise, for example, statement 26, for activity alliance, we would do this via our Annual Disability Sport and Activity Survey (ADAS). We make sure that we use inclusive communications via this process. We hold this inclusive space for disabled people, and this would be a </a:t>
            </a:r>
            <a:r>
              <a:rPr lang="en-US" u="sng" dirty="0"/>
              <a:t>strength</a:t>
            </a:r>
            <a:r>
              <a:rPr lang="en-US" dirty="0"/>
              <a:t> but also an </a:t>
            </a:r>
            <a:r>
              <a:rPr lang="en-US" u="sng" dirty="0"/>
              <a:t>opportunity</a:t>
            </a:r>
            <a:r>
              <a:rPr lang="en-US" dirty="0"/>
              <a:t> to and how do we ensure we challenge ourselves to gain a more diverse voice from disabled people. </a:t>
            </a:r>
          </a:p>
          <a:p>
            <a:endParaRPr lang="en-US" dirty="0"/>
          </a:p>
          <a:p>
            <a:r>
              <a:rPr lang="en-US" dirty="0"/>
              <a:t>Please try to use a process called TED which is Tell, Explain, Describe – writing it down you 46% more likely to achieve it but over 70% if you tell someone, so please use this time to work through as many of the statements as possible and myself and paul will make our way round to support you. </a:t>
            </a:r>
          </a:p>
          <a:p>
            <a:endParaRPr lang="en-US" dirty="0"/>
          </a:p>
          <a:p>
            <a:endParaRPr lang="en-GB" dirty="0"/>
          </a:p>
        </p:txBody>
      </p:sp>
      <p:sp>
        <p:nvSpPr>
          <p:cNvPr id="4" name="Slide Number Placeholder 3"/>
          <p:cNvSpPr>
            <a:spLocks noGrp="1"/>
          </p:cNvSpPr>
          <p:nvPr>
            <p:ph type="sldNum" sz="quarter" idx="5"/>
          </p:nvPr>
        </p:nvSpPr>
        <p:spPr/>
        <p:txBody>
          <a:bodyPr/>
          <a:lstStyle/>
          <a:p>
            <a:fld id="{DCE39323-7391-4979-8245-3A09658F87F2}" type="slidenum">
              <a:rPr lang="en-GB" smtClean="0"/>
              <a:t>5</a:t>
            </a:fld>
            <a:endParaRPr lang="en-GB"/>
          </a:p>
        </p:txBody>
      </p:sp>
    </p:spTree>
    <p:extLst>
      <p:ext uri="{BB962C8B-B14F-4D97-AF65-F5344CB8AC3E}">
        <p14:creationId xmlns:p14="http://schemas.microsoft.com/office/powerpoint/2010/main" val="25627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time 15 mins</a:t>
            </a:r>
          </a:p>
          <a:p>
            <a:r>
              <a:rPr lang="en-GB" dirty="0"/>
              <a:t>Activity 10 mins</a:t>
            </a:r>
          </a:p>
          <a:p>
            <a:r>
              <a:rPr lang="en-GB" dirty="0"/>
              <a:t>Right, so you have worked through the statements</a:t>
            </a:r>
            <a:r>
              <a:rPr lang="en-US" dirty="0"/>
              <a:t> And decided which one you are now going to move across to, this commitment plan. Just to remind you, this Action plan is</a:t>
            </a:r>
            <a:r>
              <a:rPr lang="en-GB" dirty="0"/>
              <a:t> where you feel the greatest impact could be made.</a:t>
            </a:r>
            <a:r>
              <a:rPr lang="en-US" dirty="0"/>
              <a:t> This could be a strength that you have thought you could do more of or a weakness where you feel you could make a great start. </a:t>
            </a:r>
          </a:p>
          <a:p>
            <a:endParaRPr lang="en-US" dirty="0"/>
          </a:p>
          <a:p>
            <a:r>
              <a:rPr lang="en-GB" dirty="0"/>
              <a:t>Try to ensure that your commitment is</a:t>
            </a:r>
            <a:r>
              <a:rPr lang="en-US" dirty="0"/>
              <a:t>, </a:t>
            </a:r>
            <a:r>
              <a:rPr lang="en-GB" dirty="0"/>
              <a:t>Specific Measurable. Achievable</a:t>
            </a:r>
            <a:r>
              <a:rPr lang="en-US" dirty="0"/>
              <a:t>, </a:t>
            </a:r>
            <a:r>
              <a:rPr lang="en-GB" dirty="0"/>
              <a:t>Realistic and time bounding</a:t>
            </a:r>
            <a:r>
              <a:rPr lang="en-US" dirty="0"/>
              <a:t>, - </a:t>
            </a:r>
            <a:r>
              <a:rPr lang="en-GB" dirty="0"/>
              <a:t>Really think, who have you met today in the room that could help</a:t>
            </a:r>
            <a:r>
              <a:rPr lang="en-US" dirty="0"/>
              <a:t>? </a:t>
            </a:r>
            <a:r>
              <a:rPr lang="en-GB" dirty="0"/>
              <a:t>And who you might need to support you along the </a:t>
            </a:r>
            <a:r>
              <a:rPr lang="en-GB" dirty="0" err="1"/>
              <a:t>wa</a:t>
            </a:r>
            <a:r>
              <a:rPr lang="en-US" dirty="0"/>
              <a:t>y.</a:t>
            </a:r>
          </a:p>
          <a:p>
            <a:endParaRPr lang="en-US" dirty="0"/>
          </a:p>
          <a:p>
            <a:r>
              <a:rPr lang="en-GB" dirty="0"/>
              <a:t>Activity Alliance have Some solutions that might be able to help to support</a:t>
            </a:r>
            <a:r>
              <a:rPr lang="en-US" dirty="0"/>
              <a:t>, </a:t>
            </a:r>
            <a:r>
              <a:rPr lang="en-GB" dirty="0"/>
              <a:t>These are on the next two slides.</a:t>
            </a:r>
            <a:endParaRPr lang="en-US" dirty="0"/>
          </a:p>
        </p:txBody>
      </p:sp>
      <p:sp>
        <p:nvSpPr>
          <p:cNvPr id="4" name="Slide Number Placeholder 3"/>
          <p:cNvSpPr>
            <a:spLocks noGrp="1"/>
          </p:cNvSpPr>
          <p:nvPr>
            <p:ph type="sldNum" sz="quarter" idx="5"/>
          </p:nvPr>
        </p:nvSpPr>
        <p:spPr/>
        <p:txBody>
          <a:bodyPr/>
          <a:lstStyle/>
          <a:p>
            <a:fld id="{53ECA090-A277-4265-AB21-4D8D0950681E}" type="slidenum">
              <a:rPr lang="en-GB" smtClean="0"/>
              <a:t>7</a:t>
            </a:fld>
            <a:endParaRPr lang="en-GB"/>
          </a:p>
        </p:txBody>
      </p:sp>
    </p:spTree>
    <p:extLst>
      <p:ext uri="{BB962C8B-B14F-4D97-AF65-F5344CB8AC3E}">
        <p14:creationId xmlns:p14="http://schemas.microsoft.com/office/powerpoint/2010/main" val="76185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ECA090-A277-4265-AB21-4D8D0950681E}" type="slidenum">
              <a:rPr lang="en-GB" smtClean="0"/>
              <a:t>8</a:t>
            </a:fld>
            <a:endParaRPr lang="en-GB"/>
          </a:p>
        </p:txBody>
      </p:sp>
    </p:spTree>
    <p:extLst>
      <p:ext uri="{BB962C8B-B14F-4D97-AF65-F5344CB8AC3E}">
        <p14:creationId xmlns:p14="http://schemas.microsoft.com/office/powerpoint/2010/main" val="272044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really helps us to understand if </a:t>
            </a:r>
            <a:r>
              <a:rPr lang="en-US" dirty="0"/>
              <a:t>what we delivered today has helped. </a:t>
            </a:r>
            <a:r>
              <a:rPr lang="en-GB" dirty="0"/>
              <a:t>So please do take a few minutes to scan the QR code and complete the P</a:t>
            </a:r>
            <a:r>
              <a:rPr lang="en-US" dirty="0" err="1"/>
              <a:t>ost</a:t>
            </a:r>
            <a:r>
              <a:rPr lang="en-GB" dirty="0"/>
              <a:t> Workshop survey.</a:t>
            </a:r>
          </a:p>
        </p:txBody>
      </p:sp>
      <p:sp>
        <p:nvSpPr>
          <p:cNvPr id="4" name="Slide Number Placeholder 3"/>
          <p:cNvSpPr>
            <a:spLocks noGrp="1"/>
          </p:cNvSpPr>
          <p:nvPr>
            <p:ph type="sldNum" sz="quarter" idx="5"/>
          </p:nvPr>
        </p:nvSpPr>
        <p:spPr/>
        <p:txBody>
          <a:bodyPr/>
          <a:lstStyle/>
          <a:p>
            <a:fld id="{DCE39323-7391-4979-8245-3A09658F87F2}" type="slidenum">
              <a:rPr lang="en-GB" smtClean="0"/>
              <a:t>10</a:t>
            </a:fld>
            <a:endParaRPr lang="en-GB"/>
          </a:p>
        </p:txBody>
      </p:sp>
    </p:spTree>
    <p:extLst>
      <p:ext uri="{BB962C8B-B14F-4D97-AF65-F5344CB8AC3E}">
        <p14:creationId xmlns:p14="http://schemas.microsoft.com/office/powerpoint/2010/main" val="374259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E39323-7391-4979-8245-3A09658F87F2}" type="slidenum">
              <a:rPr lang="en-GB" smtClean="0"/>
              <a:t>11</a:t>
            </a:fld>
            <a:endParaRPr lang="en-GB"/>
          </a:p>
        </p:txBody>
      </p:sp>
    </p:spTree>
    <p:extLst>
      <p:ext uri="{BB962C8B-B14F-4D97-AF65-F5344CB8AC3E}">
        <p14:creationId xmlns:p14="http://schemas.microsoft.com/office/powerpoint/2010/main" val="368571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a:extLst>
              <a:ext uri="{FF2B5EF4-FFF2-40B4-BE49-F238E27FC236}">
                <a16:creationId xmlns:a16="http://schemas.microsoft.com/office/drawing/2014/main" id="{E4045CB6-928B-0943-871D-03B396F32902}"/>
              </a:ext>
              <a:ext uri="{C183D7F6-B498-43B3-948B-1728B52AA6E4}">
                <adec:decorative xmlns:adec="http://schemas.microsoft.com/office/drawing/2017/decorative" val="1"/>
              </a:ext>
            </a:extLst>
          </p:cNvPr>
          <p:cNvSpPr/>
          <p:nvPr userDrawn="1"/>
        </p:nvSpPr>
        <p:spPr>
          <a:xfrm>
            <a:off x="8813374" y="0"/>
            <a:ext cx="3378627" cy="2849439"/>
          </a:xfrm>
          <a:custGeom>
            <a:avLst/>
            <a:gdLst>
              <a:gd name="connsiteX0" fmla="*/ 9448 w 3378627"/>
              <a:gd name="connsiteY0" fmla="*/ 0 h 2849439"/>
              <a:gd name="connsiteX1" fmla="*/ 3378627 w 3378627"/>
              <a:gd name="connsiteY1" fmla="*/ 0 h 2849439"/>
              <a:gd name="connsiteX2" fmla="*/ 3378627 w 3378627"/>
              <a:gd name="connsiteY2" fmla="*/ 2749133 h 2849439"/>
              <a:gd name="connsiteX3" fmla="*/ 3198881 w 3378627"/>
              <a:gd name="connsiteY3" fmla="*/ 2795350 h 2849439"/>
              <a:gd name="connsiteX4" fmla="*/ 2662329 w 3378627"/>
              <a:gd name="connsiteY4" fmla="*/ 2849439 h 2849439"/>
              <a:gd name="connsiteX5" fmla="*/ 0 w 3378627"/>
              <a:gd name="connsiteY5" fmla="*/ 187110 h 28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627" h="2849439">
                <a:moveTo>
                  <a:pt x="9448" y="0"/>
                </a:moveTo>
                <a:lnTo>
                  <a:pt x="3378627" y="0"/>
                </a:lnTo>
                <a:lnTo>
                  <a:pt x="3378627" y="2749133"/>
                </a:lnTo>
                <a:lnTo>
                  <a:pt x="3198881" y="2795350"/>
                </a:lnTo>
                <a:cubicBezTo>
                  <a:pt x="3025570" y="2830815"/>
                  <a:pt x="2846125" y="2849439"/>
                  <a:pt x="2662329" y="2849439"/>
                </a:cubicBezTo>
                <a:cubicBezTo>
                  <a:pt x="1191965" y="2849439"/>
                  <a:pt x="0" y="1657474"/>
                  <a:pt x="0" y="1871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Picture 17" descr="Lead logo">
            <a:extLst>
              <a:ext uri="{FF2B5EF4-FFF2-40B4-BE49-F238E27FC236}">
                <a16:creationId xmlns:a16="http://schemas.microsoft.com/office/drawing/2014/main" id="{1D719EEF-16B9-BA45-8453-E07B98C6AFF0}"/>
              </a:ext>
            </a:extLst>
          </p:cNvPr>
          <p:cNvPicPr>
            <a:picLocks noChangeAspect="1"/>
          </p:cNvPicPr>
          <p:nvPr userDrawn="1"/>
        </p:nvPicPr>
        <p:blipFill>
          <a:blip r:embed="rId2"/>
          <a:stretch>
            <a:fillRect/>
          </a:stretch>
        </p:blipFill>
        <p:spPr>
          <a:xfrm>
            <a:off x="434975" y="431800"/>
            <a:ext cx="1916339" cy="964272"/>
          </a:xfrm>
          <a:prstGeom prst="rect">
            <a:avLst/>
          </a:prstGeom>
        </p:spPr>
      </p:pic>
      <p:pic>
        <p:nvPicPr>
          <p:cNvPr id="14" name="Picture 13" descr="Activity Alliance logo with strapline disability, inclusion, sport.">
            <a:extLst>
              <a:ext uri="{FF2B5EF4-FFF2-40B4-BE49-F238E27FC236}">
                <a16:creationId xmlns:a16="http://schemas.microsoft.com/office/drawing/2014/main" id="{42992C2A-F9A9-D547-8ED4-2C573D818D0B}"/>
              </a:ext>
            </a:extLst>
          </p:cNvPr>
          <p:cNvPicPr>
            <a:picLocks noChangeAspect="1"/>
          </p:cNvPicPr>
          <p:nvPr userDrawn="1"/>
        </p:nvPicPr>
        <p:blipFill>
          <a:blip r:embed="rId3"/>
          <a:stretch>
            <a:fillRect/>
          </a:stretch>
        </p:blipFill>
        <p:spPr>
          <a:xfrm>
            <a:off x="9954705" y="431800"/>
            <a:ext cx="1802320" cy="1751371"/>
          </a:xfrm>
          <a:prstGeom prst="rect">
            <a:avLst/>
          </a:prstGeom>
        </p:spPr>
      </p:pic>
      <p:sp>
        <p:nvSpPr>
          <p:cNvPr id="33" name="Title 32">
            <a:extLst>
              <a:ext uri="{FF2B5EF4-FFF2-40B4-BE49-F238E27FC236}">
                <a16:creationId xmlns:a16="http://schemas.microsoft.com/office/drawing/2014/main" id="{7299A8FD-2301-FA4F-AB27-3C2D51956628}"/>
              </a:ext>
            </a:extLst>
          </p:cNvPr>
          <p:cNvSpPr>
            <a:spLocks noGrp="1"/>
          </p:cNvSpPr>
          <p:nvPr>
            <p:ph type="title"/>
          </p:nvPr>
        </p:nvSpPr>
        <p:spPr>
          <a:xfrm>
            <a:off x="434975" y="1773238"/>
            <a:ext cx="5481638" cy="2362132"/>
          </a:xfrm>
          <a:prstGeom prst="rect">
            <a:avLst/>
          </a:prstGeom>
        </p:spPr>
        <p:txBody>
          <a:bodyPr lIns="0" tIns="0" rIns="0" bIns="0" anchor="b"/>
          <a:lstStyle>
            <a:lvl1pPr>
              <a:defRPr sz="5000" b="1">
                <a:solidFill>
                  <a:schemeClr val="bg2"/>
                </a:solidFill>
              </a:defRPr>
            </a:lvl1pPr>
          </a:lstStyle>
          <a:p>
            <a:endParaRPr lang="en-GB" dirty="0"/>
          </a:p>
        </p:txBody>
      </p:sp>
      <p:sp>
        <p:nvSpPr>
          <p:cNvPr id="35" name="Text Placeholder 34">
            <a:extLst>
              <a:ext uri="{FF2B5EF4-FFF2-40B4-BE49-F238E27FC236}">
                <a16:creationId xmlns:a16="http://schemas.microsoft.com/office/drawing/2014/main" id="{CFD9BBCE-63F7-A142-97D1-9DE7B6284906}"/>
              </a:ext>
            </a:extLst>
          </p:cNvPr>
          <p:cNvSpPr>
            <a:spLocks noGrp="1"/>
          </p:cNvSpPr>
          <p:nvPr>
            <p:ph type="body" sz="quarter" idx="11"/>
          </p:nvPr>
        </p:nvSpPr>
        <p:spPr>
          <a:xfrm>
            <a:off x="434975" y="4398317"/>
            <a:ext cx="5481638" cy="1546428"/>
          </a:xfrm>
          <a:prstGeom prst="rect">
            <a:avLst/>
          </a:prstGeom>
        </p:spPr>
        <p:txBody>
          <a:bodyPr lIns="0" tIns="0" rIns="0" bIns="0"/>
          <a:lstStyle>
            <a:lvl1pPr marL="0" indent="0">
              <a:lnSpc>
                <a:spcPct val="100000"/>
              </a:lnSpc>
              <a:spcBef>
                <a:spcPts val="0"/>
              </a:spcBef>
              <a:buNone/>
              <a:defRPr sz="2400">
                <a:solidFill>
                  <a:schemeClr val="bg2"/>
                </a:solidFill>
              </a:defRPr>
            </a:lvl1pPr>
          </a:lstStyle>
          <a:p>
            <a:pPr lvl="0"/>
            <a:endParaRPr lang="en-GB" dirty="0"/>
          </a:p>
        </p:txBody>
      </p:sp>
      <p:sp>
        <p:nvSpPr>
          <p:cNvPr id="24" name="Picture Placeholder 23" descr="Image">
            <a:extLst>
              <a:ext uri="{FF2B5EF4-FFF2-40B4-BE49-F238E27FC236}">
                <a16:creationId xmlns:a16="http://schemas.microsoft.com/office/drawing/2014/main" id="{C73D4C3A-4BAC-5149-89A9-00F869B42048}"/>
              </a:ext>
            </a:extLst>
          </p:cNvPr>
          <p:cNvSpPr>
            <a:spLocks noGrp="1"/>
          </p:cNvSpPr>
          <p:nvPr>
            <p:ph type="pic" sz="quarter" idx="10" hasCustomPrompt="1"/>
          </p:nvPr>
        </p:nvSpPr>
        <p:spPr>
          <a:xfrm>
            <a:off x="6275388" y="1930145"/>
            <a:ext cx="5916612" cy="4740529"/>
          </a:xfrm>
          <a:custGeom>
            <a:avLst/>
            <a:gdLst>
              <a:gd name="connsiteX0" fmla="*/ 3190962 w 5916612"/>
              <a:gd name="connsiteY0" fmla="*/ 0 h 4740529"/>
              <a:gd name="connsiteX1" fmla="*/ 3317764 w 5916612"/>
              <a:gd name="connsiteY1" fmla="*/ 139517 h 4740529"/>
              <a:gd name="connsiteX2" fmla="*/ 5200315 w 5916612"/>
              <a:gd name="connsiteY2" fmla="*/ 919295 h 4740529"/>
              <a:gd name="connsiteX3" fmla="*/ 5736867 w 5916612"/>
              <a:gd name="connsiteY3" fmla="*/ 865206 h 4740529"/>
              <a:gd name="connsiteX4" fmla="*/ 5916612 w 5916612"/>
              <a:gd name="connsiteY4" fmla="*/ 818989 h 4740529"/>
              <a:gd name="connsiteX5" fmla="*/ 5916612 w 5916612"/>
              <a:gd name="connsiteY5" fmla="*/ 4740529 h 4740529"/>
              <a:gd name="connsiteX6" fmla="*/ 35761 w 5916612"/>
              <a:gd name="connsiteY6" fmla="*/ 4740529 h 4740529"/>
              <a:gd name="connsiteX7" fmla="*/ 22449 w 5916612"/>
              <a:gd name="connsiteY7" fmla="*/ 4635767 h 4740529"/>
              <a:gd name="connsiteX8" fmla="*/ 0 w 5916612"/>
              <a:gd name="connsiteY8" fmla="*/ 4191198 h 4740529"/>
              <a:gd name="connsiteX9" fmla="*/ 3055110 w 5916612"/>
              <a:gd name="connsiteY9" fmla="*/ 38577 h 47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6612" h="4740529">
                <a:moveTo>
                  <a:pt x="3190962" y="0"/>
                </a:moveTo>
                <a:lnTo>
                  <a:pt x="3317764" y="139517"/>
                </a:lnTo>
                <a:cubicBezTo>
                  <a:pt x="3799551" y="621304"/>
                  <a:pt x="4465133" y="919295"/>
                  <a:pt x="5200315" y="919295"/>
                </a:cubicBezTo>
                <a:cubicBezTo>
                  <a:pt x="5384111" y="919295"/>
                  <a:pt x="5563556" y="900671"/>
                  <a:pt x="5736867" y="865206"/>
                </a:cubicBezTo>
                <a:lnTo>
                  <a:pt x="5916612" y="818989"/>
                </a:lnTo>
                <a:lnTo>
                  <a:pt x="5916612" y="4740529"/>
                </a:lnTo>
                <a:lnTo>
                  <a:pt x="35761" y="4740529"/>
                </a:lnTo>
                <a:lnTo>
                  <a:pt x="22449" y="4635767"/>
                </a:lnTo>
                <a:cubicBezTo>
                  <a:pt x="7605" y="4489596"/>
                  <a:pt x="0" y="4341285"/>
                  <a:pt x="0" y="4191198"/>
                </a:cubicBezTo>
                <a:cubicBezTo>
                  <a:pt x="0" y="2240068"/>
                  <a:pt x="1285134" y="589097"/>
                  <a:pt x="3055110" y="38577"/>
                </a:cubicBezTo>
                <a:close/>
              </a:path>
            </a:pathLst>
          </a:custGeom>
        </p:spPr>
        <p:txBody>
          <a:bodyPr wrap="square" anchor="ctr">
            <a:noAutofit/>
          </a:bodyPr>
          <a:lstStyle>
            <a:lvl1pPr marL="0" indent="0" algn="ctr">
              <a:buNone/>
              <a:defRPr>
                <a:solidFill>
                  <a:schemeClr val="bg2"/>
                </a:solidFill>
              </a:defRPr>
            </a:lvl1pPr>
          </a:lstStyle>
          <a:p>
            <a:r>
              <a:rPr lang="en-GB" dirty="0"/>
              <a:t>Click to insert image</a:t>
            </a:r>
          </a:p>
        </p:txBody>
      </p:sp>
      <p:sp>
        <p:nvSpPr>
          <p:cNvPr id="19" name="TextBox 18">
            <a:extLst>
              <a:ext uri="{FF2B5EF4-FFF2-40B4-BE49-F238E27FC236}">
                <a16:creationId xmlns:a16="http://schemas.microsoft.com/office/drawing/2014/main" id="{593D3007-5253-B14F-B094-5A556A52E05A}"/>
              </a:ext>
            </a:extLst>
          </p:cNvPr>
          <p:cNvSpPr txBox="1"/>
          <p:nvPr userDrawn="1"/>
        </p:nvSpPr>
        <p:spPr>
          <a:xfrm>
            <a:off x="434975" y="5944745"/>
            <a:ext cx="5481638" cy="725930"/>
          </a:xfrm>
          <a:prstGeom prst="rect">
            <a:avLst/>
          </a:prstGeom>
          <a:noFill/>
        </p:spPr>
        <p:txBody>
          <a:bodyPr wrap="square" lIns="0" tIns="0" rIns="0" bIns="324000" rtlCol="0" anchor="b">
            <a:noAutofit/>
          </a:bodyPr>
          <a:lstStyle/>
          <a:p>
            <a:r>
              <a:rPr lang="en-GB" sz="2600" b="1" dirty="0" err="1">
                <a:solidFill>
                  <a:schemeClr val="bg1"/>
                </a:solidFill>
              </a:rPr>
              <a:t>activityalliance.org.uk</a:t>
            </a:r>
            <a:endParaRPr lang="en-GB" sz="2600" b="1" dirty="0">
              <a:solidFill>
                <a:schemeClr val="bg1"/>
              </a:solidFill>
            </a:endParaRPr>
          </a:p>
        </p:txBody>
      </p:sp>
    </p:spTree>
    <p:extLst>
      <p:ext uri="{BB962C8B-B14F-4D97-AF65-F5344CB8AC3E}">
        <p14:creationId xmlns:p14="http://schemas.microsoft.com/office/powerpoint/2010/main" val="35843076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mplate 8">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
        <p:nvSpPr>
          <p:cNvPr id="17" name="Picture Placeholder 16" descr="Image">
            <a:extLst>
              <a:ext uri="{FF2B5EF4-FFF2-40B4-BE49-F238E27FC236}">
                <a16:creationId xmlns:a16="http://schemas.microsoft.com/office/drawing/2014/main" id="{722636D3-FE3F-6A4E-9E0E-C5CAA04C2C72}"/>
              </a:ext>
            </a:extLst>
          </p:cNvPr>
          <p:cNvSpPr>
            <a:spLocks noGrp="1"/>
          </p:cNvSpPr>
          <p:nvPr>
            <p:ph type="pic" sz="quarter" idx="10" hasCustomPrompt="1"/>
          </p:nvPr>
        </p:nvSpPr>
        <p:spPr>
          <a:xfrm>
            <a:off x="434975" y="1773251"/>
            <a:ext cx="3573461" cy="4463139"/>
          </a:xfrm>
          <a:prstGeom prst="roundRect">
            <a:avLst>
              <a:gd name="adj" fmla="val 8406"/>
            </a:avLst>
          </a:prstGeom>
          <a:ln>
            <a:noFill/>
          </a:ln>
        </p:spPr>
        <p:txBody>
          <a:bodyPr lIns="0" tIns="0" rIns="0" bIns="0" anchor="ctr"/>
          <a:lstStyle>
            <a:lvl1pPr marL="0" indent="0" algn="ctr">
              <a:buNone/>
              <a:defRPr>
                <a:solidFill>
                  <a:schemeClr val="bg2"/>
                </a:solidFill>
              </a:defRPr>
            </a:lvl1pPr>
          </a:lstStyle>
          <a:p>
            <a:r>
              <a:rPr lang="en-GB" dirty="0"/>
              <a:t>Click to insert image</a:t>
            </a:r>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008436" y="1773238"/>
            <a:ext cx="7748588" cy="4462462"/>
          </a:xfrm>
          <a:prstGeom prst="rect">
            <a:avLst/>
          </a:prstGeom>
        </p:spPr>
        <p:txBody>
          <a:bodyPr lIns="36000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Tree>
    <p:extLst>
      <p:ext uri="{BB962C8B-B14F-4D97-AF65-F5344CB8AC3E}">
        <p14:creationId xmlns:p14="http://schemas.microsoft.com/office/powerpoint/2010/main" val="44874675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mplate 9">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8" name="Text Placeholder 21">
            <a:extLst>
              <a:ext uri="{FF2B5EF4-FFF2-40B4-BE49-F238E27FC236}">
                <a16:creationId xmlns:a16="http://schemas.microsoft.com/office/drawing/2014/main" id="{1AEFBBCC-4AE0-6E4E-8DF9-F6E7F7C54221}"/>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334458255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mplate 10">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
        <p:nvSpPr>
          <p:cNvPr id="8" name="Text Placeholder 21">
            <a:extLst>
              <a:ext uri="{FF2B5EF4-FFF2-40B4-BE49-F238E27FC236}">
                <a16:creationId xmlns:a16="http://schemas.microsoft.com/office/drawing/2014/main" id="{540C0753-AAE4-7F40-9582-E4A8732ED48E}"/>
              </a:ext>
            </a:extLst>
          </p:cNvPr>
          <p:cNvSpPr>
            <a:spLocks noGrp="1"/>
          </p:cNvSpPr>
          <p:nvPr>
            <p:ph type="body" sz="quarter" idx="12"/>
          </p:nvPr>
        </p:nvSpPr>
        <p:spPr>
          <a:xfrm>
            <a:off x="6275387"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Tree>
    <p:extLst>
      <p:ext uri="{BB962C8B-B14F-4D97-AF65-F5344CB8AC3E}">
        <p14:creationId xmlns:p14="http://schemas.microsoft.com/office/powerpoint/2010/main" val="383367933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mplate 1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40989129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mplate 12">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
        <p:nvSpPr>
          <p:cNvPr id="9" name="Picture Placeholder 16" descr="Image">
            <a:extLst>
              <a:ext uri="{FF2B5EF4-FFF2-40B4-BE49-F238E27FC236}">
                <a16:creationId xmlns:a16="http://schemas.microsoft.com/office/drawing/2014/main" id="{68DFCD70-90F5-9645-9C6B-208969FFEC55}"/>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bg2"/>
                </a:solidFill>
              </a:defRPr>
            </a:lvl1pPr>
          </a:lstStyle>
          <a:p>
            <a:r>
              <a:rPr lang="en-GB" dirty="0"/>
              <a:t>Click to insert image</a:t>
            </a:r>
          </a:p>
        </p:txBody>
      </p:sp>
    </p:spTree>
    <p:extLst>
      <p:ext uri="{BB962C8B-B14F-4D97-AF65-F5344CB8AC3E}">
        <p14:creationId xmlns:p14="http://schemas.microsoft.com/office/powerpoint/2010/main" val="21636246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mplate 13">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10" name="Text Placeholder 21">
            <a:extLst>
              <a:ext uri="{FF2B5EF4-FFF2-40B4-BE49-F238E27FC236}">
                <a16:creationId xmlns:a16="http://schemas.microsoft.com/office/drawing/2014/main" id="{E8503F2E-ADB5-5A40-B2C3-48093EB69356}"/>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117282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14">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
        <p:nvSpPr>
          <p:cNvPr id="9" name="Picture Placeholder 16" descr="Image">
            <a:extLst>
              <a:ext uri="{FF2B5EF4-FFF2-40B4-BE49-F238E27FC236}">
                <a16:creationId xmlns:a16="http://schemas.microsoft.com/office/drawing/2014/main" id="{68DFCD70-90F5-9645-9C6B-208969FFEC55}"/>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bg2"/>
                </a:solidFill>
              </a:defRPr>
            </a:lvl1pPr>
          </a:lstStyle>
          <a:p>
            <a:r>
              <a:rPr lang="en-GB" dirty="0"/>
              <a:t>Click to insert image</a:t>
            </a:r>
          </a:p>
        </p:txBody>
      </p:sp>
      <p:sp>
        <p:nvSpPr>
          <p:cNvPr id="10" name="Text Placeholder 21">
            <a:extLst>
              <a:ext uri="{FF2B5EF4-FFF2-40B4-BE49-F238E27FC236}">
                <a16:creationId xmlns:a16="http://schemas.microsoft.com/office/drawing/2014/main" id="{30923F81-28C9-EA4A-BA51-9F9A96B25E1C}"/>
              </a:ext>
            </a:extLst>
          </p:cNvPr>
          <p:cNvSpPr>
            <a:spLocks noGrp="1"/>
          </p:cNvSpPr>
          <p:nvPr>
            <p:ph type="body" sz="quarter" idx="12"/>
          </p:nvPr>
        </p:nvSpPr>
        <p:spPr>
          <a:xfrm>
            <a:off x="6275387"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Tree>
    <p:extLst>
      <p:ext uri="{BB962C8B-B14F-4D97-AF65-F5344CB8AC3E}">
        <p14:creationId xmlns:p14="http://schemas.microsoft.com/office/powerpoint/2010/main" val="126692664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AFF93E-DB9B-764D-8EC4-DD1F2013CD32}"/>
              </a:ext>
            </a:extLst>
          </p:cNvPr>
          <p:cNvSpPr/>
          <p:nvPr userDrawn="1"/>
        </p:nvSpPr>
        <p:spPr>
          <a:xfrm>
            <a:off x="0" y="0"/>
            <a:ext cx="12192000" cy="231820"/>
          </a:xfrm>
          <a:prstGeom prst="rect">
            <a:avLst/>
          </a:prstGeom>
          <a:solidFill>
            <a:srgbClr val="052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9" name="Rectangle 8">
            <a:extLst>
              <a:ext uri="{FF2B5EF4-FFF2-40B4-BE49-F238E27FC236}">
                <a16:creationId xmlns:a16="http://schemas.microsoft.com/office/drawing/2014/main" id="{50D3E942-246D-8D48-8CFA-144CA09199EA}"/>
              </a:ext>
            </a:extLst>
          </p:cNvPr>
          <p:cNvSpPr/>
          <p:nvPr userDrawn="1"/>
        </p:nvSpPr>
        <p:spPr>
          <a:xfrm>
            <a:off x="0" y="6626180"/>
            <a:ext cx="12192000" cy="2318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0" name="Rectangle 9">
            <a:extLst>
              <a:ext uri="{FF2B5EF4-FFF2-40B4-BE49-F238E27FC236}">
                <a16:creationId xmlns:a16="http://schemas.microsoft.com/office/drawing/2014/main" id="{F2A8E41F-B196-9D42-8CCB-C3D075977DC7}"/>
              </a:ext>
            </a:extLst>
          </p:cNvPr>
          <p:cNvSpPr/>
          <p:nvPr userDrawn="1"/>
        </p:nvSpPr>
        <p:spPr>
          <a:xfrm>
            <a:off x="0" y="231821"/>
            <a:ext cx="480000" cy="662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Rectangle 11">
            <a:extLst>
              <a:ext uri="{FF2B5EF4-FFF2-40B4-BE49-F238E27FC236}">
                <a16:creationId xmlns:a16="http://schemas.microsoft.com/office/drawing/2014/main" id="{0BB2A1A6-8847-2C41-98CB-A006A0D70783}"/>
              </a:ext>
            </a:extLst>
          </p:cNvPr>
          <p:cNvSpPr/>
          <p:nvPr userDrawn="1"/>
        </p:nvSpPr>
        <p:spPr>
          <a:xfrm rot="5400000">
            <a:off x="4741308" y="-4032344"/>
            <a:ext cx="360000" cy="888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3" name="Rectangle 12">
            <a:extLst>
              <a:ext uri="{FF2B5EF4-FFF2-40B4-BE49-F238E27FC236}">
                <a16:creationId xmlns:a16="http://schemas.microsoft.com/office/drawing/2014/main" id="{656FC9E6-388C-F348-AE88-B706F7971925}"/>
              </a:ext>
            </a:extLst>
          </p:cNvPr>
          <p:cNvSpPr/>
          <p:nvPr userDrawn="1"/>
        </p:nvSpPr>
        <p:spPr>
          <a:xfrm>
            <a:off x="11712000" y="231821"/>
            <a:ext cx="480000" cy="662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3" name="Text Placeholder 2">
            <a:extLst>
              <a:ext uri="{FF2B5EF4-FFF2-40B4-BE49-F238E27FC236}">
                <a16:creationId xmlns:a16="http://schemas.microsoft.com/office/drawing/2014/main" id="{AD54FA62-C9E3-154A-BC95-DE7D29D4EB86}"/>
              </a:ext>
            </a:extLst>
          </p:cNvPr>
          <p:cNvSpPr>
            <a:spLocks noGrp="1"/>
          </p:cNvSpPr>
          <p:nvPr>
            <p:ph type="body" sz="quarter" idx="10" hasCustomPrompt="1"/>
          </p:nvPr>
        </p:nvSpPr>
        <p:spPr>
          <a:xfrm>
            <a:off x="480000" y="598487"/>
            <a:ext cx="11232000" cy="1063336"/>
          </a:xfrm>
          <a:prstGeom prst="rect">
            <a:avLst/>
          </a:prstGeom>
        </p:spPr>
        <p:txBody>
          <a:bodyPr lIns="0" tIns="0" rIns="0" bIns="0"/>
          <a:lstStyle>
            <a:lvl1pPr marL="0" indent="0">
              <a:buNone/>
              <a:defRPr sz="4000" b="0" i="0">
                <a:solidFill>
                  <a:srgbClr val="052E78"/>
                </a:solidFill>
                <a:latin typeface="Calibri Light" panose="020F0502020204030204" pitchFamily="34" charset="0"/>
                <a:cs typeface="Calibri Light" panose="020F0502020204030204" pitchFamily="34" charset="0"/>
              </a:defRPr>
            </a:lvl1pPr>
            <a:lvl2pPr marL="457200" indent="0">
              <a:buNone/>
              <a:defRPr sz="4000" b="0" i="0">
                <a:latin typeface="Calibri Light" panose="020F0502020204030204" pitchFamily="34" charset="0"/>
                <a:cs typeface="Calibri Light" panose="020F0502020204030204" pitchFamily="34" charset="0"/>
              </a:defRPr>
            </a:lvl2pPr>
            <a:lvl3pPr marL="914400" indent="0">
              <a:buNone/>
              <a:defRPr sz="4000" b="0" i="0">
                <a:latin typeface="Calibri Light" panose="020F0502020204030204" pitchFamily="34" charset="0"/>
                <a:cs typeface="Calibri Light" panose="020F0502020204030204" pitchFamily="34" charset="0"/>
              </a:defRPr>
            </a:lvl3pPr>
            <a:lvl4pPr marL="1371600" indent="0">
              <a:buNone/>
              <a:defRPr sz="4000" b="0" i="0">
                <a:latin typeface="Calibri Light" panose="020F0502020204030204" pitchFamily="34" charset="0"/>
                <a:cs typeface="Calibri Light" panose="020F0502020204030204" pitchFamily="34" charset="0"/>
              </a:defRPr>
            </a:lvl4pPr>
            <a:lvl5pPr marL="1828800" indent="0">
              <a:buNone/>
              <a:defRPr sz="4000" b="0" i="0">
                <a:latin typeface="Calibri Light" panose="020F0502020204030204" pitchFamily="34" charset="0"/>
                <a:cs typeface="Calibri Light" panose="020F0502020204030204" pitchFamily="34" charset="0"/>
              </a:defRPr>
            </a:lvl5pPr>
          </a:lstStyle>
          <a:p>
            <a:pPr lvl="0"/>
            <a:r>
              <a:rPr lang="en-US"/>
              <a:t>Insert slide heading here</a:t>
            </a:r>
          </a:p>
        </p:txBody>
      </p:sp>
      <p:sp>
        <p:nvSpPr>
          <p:cNvPr id="5" name="Text Placeholder 4">
            <a:extLst>
              <a:ext uri="{FF2B5EF4-FFF2-40B4-BE49-F238E27FC236}">
                <a16:creationId xmlns:a16="http://schemas.microsoft.com/office/drawing/2014/main" id="{B45B8402-FD00-C244-8BB8-5DE573168EC5}"/>
              </a:ext>
            </a:extLst>
          </p:cNvPr>
          <p:cNvSpPr>
            <a:spLocks noGrp="1"/>
          </p:cNvSpPr>
          <p:nvPr>
            <p:ph type="body" sz="quarter" idx="11" hasCustomPrompt="1"/>
          </p:nvPr>
        </p:nvSpPr>
        <p:spPr>
          <a:xfrm>
            <a:off x="480000" y="1914527"/>
            <a:ext cx="11232000" cy="4454469"/>
          </a:xfrm>
          <a:prstGeom prst="rect">
            <a:avLst/>
          </a:prstGeom>
        </p:spPr>
        <p:txBody>
          <a:bodyPr lIns="0" tIns="0" rIns="0" bIns="0"/>
          <a:lstStyle>
            <a:lvl1pPr>
              <a:buClr>
                <a:srgbClr val="79BB42"/>
              </a:buClr>
              <a:defRPr b="0" i="0">
                <a:latin typeface="Calibri" panose="020F0502020204030204" pitchFamily="34" charset="0"/>
                <a:cs typeface="Calibri" panose="020F0502020204030204" pitchFamily="34" charset="0"/>
              </a:defRPr>
            </a:lvl1pPr>
          </a:lstStyle>
          <a:p>
            <a:pPr lvl="0"/>
            <a:r>
              <a:rPr lang="en-US"/>
              <a:t>Insert text here</a:t>
            </a:r>
          </a:p>
        </p:txBody>
      </p:sp>
    </p:spTree>
    <p:extLst>
      <p:ext uri="{BB962C8B-B14F-4D97-AF65-F5344CB8AC3E}">
        <p14:creationId xmlns:p14="http://schemas.microsoft.com/office/powerpoint/2010/main" val="2828895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 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9CF24E5-C33C-3A43-93A4-6FA0D63160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7" name="Picture Placeholder 6">
            <a:extLst>
              <a:ext uri="{FF2B5EF4-FFF2-40B4-BE49-F238E27FC236}">
                <a16:creationId xmlns:a16="http://schemas.microsoft.com/office/drawing/2014/main" id="{B9623EC0-4022-8F46-87C2-BEF4508F15FD}"/>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Tree>
    <p:extLst>
      <p:ext uri="{BB962C8B-B14F-4D97-AF65-F5344CB8AC3E}">
        <p14:creationId xmlns:p14="http://schemas.microsoft.com/office/powerpoint/2010/main" val="32507249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2">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9CF24E5-C33C-3A43-93A4-6FA0D63160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9" name="Picture Placeholder 6">
            <a:extLst>
              <a:ext uri="{FF2B5EF4-FFF2-40B4-BE49-F238E27FC236}">
                <a16:creationId xmlns:a16="http://schemas.microsoft.com/office/drawing/2014/main" id="{1076E6E8-DF81-C74F-B138-53AB10BCCDEE}"/>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Tree>
    <p:extLst>
      <p:ext uri="{BB962C8B-B14F-4D97-AF65-F5344CB8AC3E}">
        <p14:creationId xmlns:p14="http://schemas.microsoft.com/office/powerpoint/2010/main" val="29155554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a:extLst>
              <a:ext uri="{FF2B5EF4-FFF2-40B4-BE49-F238E27FC236}">
                <a16:creationId xmlns:a16="http://schemas.microsoft.com/office/drawing/2014/main" id="{E4045CB6-928B-0943-871D-03B396F32902}"/>
              </a:ext>
              <a:ext uri="{C183D7F6-B498-43B3-948B-1728B52AA6E4}">
                <adec:decorative xmlns:adec="http://schemas.microsoft.com/office/drawing/2017/decorative" val="1"/>
              </a:ext>
            </a:extLst>
          </p:cNvPr>
          <p:cNvSpPr/>
          <p:nvPr userDrawn="1"/>
        </p:nvSpPr>
        <p:spPr>
          <a:xfrm>
            <a:off x="8813374" y="0"/>
            <a:ext cx="3378627" cy="2849439"/>
          </a:xfrm>
          <a:custGeom>
            <a:avLst/>
            <a:gdLst>
              <a:gd name="connsiteX0" fmla="*/ 9448 w 3378627"/>
              <a:gd name="connsiteY0" fmla="*/ 0 h 2849439"/>
              <a:gd name="connsiteX1" fmla="*/ 3378627 w 3378627"/>
              <a:gd name="connsiteY1" fmla="*/ 0 h 2849439"/>
              <a:gd name="connsiteX2" fmla="*/ 3378627 w 3378627"/>
              <a:gd name="connsiteY2" fmla="*/ 2749133 h 2849439"/>
              <a:gd name="connsiteX3" fmla="*/ 3198881 w 3378627"/>
              <a:gd name="connsiteY3" fmla="*/ 2795350 h 2849439"/>
              <a:gd name="connsiteX4" fmla="*/ 2662329 w 3378627"/>
              <a:gd name="connsiteY4" fmla="*/ 2849439 h 2849439"/>
              <a:gd name="connsiteX5" fmla="*/ 0 w 3378627"/>
              <a:gd name="connsiteY5" fmla="*/ 187110 h 28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627" h="2849439">
                <a:moveTo>
                  <a:pt x="9448" y="0"/>
                </a:moveTo>
                <a:lnTo>
                  <a:pt x="3378627" y="0"/>
                </a:lnTo>
                <a:lnTo>
                  <a:pt x="3378627" y="2749133"/>
                </a:lnTo>
                <a:lnTo>
                  <a:pt x="3198881" y="2795350"/>
                </a:lnTo>
                <a:cubicBezTo>
                  <a:pt x="3025570" y="2830815"/>
                  <a:pt x="2846125" y="2849439"/>
                  <a:pt x="2662329" y="2849439"/>
                </a:cubicBezTo>
                <a:cubicBezTo>
                  <a:pt x="1191965" y="2849439"/>
                  <a:pt x="0" y="1657474"/>
                  <a:pt x="0" y="1871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8" name="Picture 17" descr="Lead logo">
            <a:extLst>
              <a:ext uri="{FF2B5EF4-FFF2-40B4-BE49-F238E27FC236}">
                <a16:creationId xmlns:a16="http://schemas.microsoft.com/office/drawing/2014/main" id="{1D719EEF-16B9-BA45-8453-E07B98C6AFF0}"/>
              </a:ext>
            </a:extLst>
          </p:cNvPr>
          <p:cNvPicPr>
            <a:picLocks noChangeAspect="1"/>
          </p:cNvPicPr>
          <p:nvPr userDrawn="1"/>
        </p:nvPicPr>
        <p:blipFill>
          <a:blip r:embed="rId2"/>
          <a:stretch>
            <a:fillRect/>
          </a:stretch>
        </p:blipFill>
        <p:spPr>
          <a:xfrm>
            <a:off x="434975" y="431800"/>
            <a:ext cx="1916339" cy="964272"/>
          </a:xfrm>
          <a:prstGeom prst="rect">
            <a:avLst/>
          </a:prstGeom>
        </p:spPr>
      </p:pic>
      <p:pic>
        <p:nvPicPr>
          <p:cNvPr id="14" name="Picture 13" descr="Activity Alliance logo with strapline disability, inclusion, sport.">
            <a:extLst>
              <a:ext uri="{FF2B5EF4-FFF2-40B4-BE49-F238E27FC236}">
                <a16:creationId xmlns:a16="http://schemas.microsoft.com/office/drawing/2014/main" id="{42992C2A-F9A9-D547-8ED4-2C573D818D0B}"/>
              </a:ext>
            </a:extLst>
          </p:cNvPr>
          <p:cNvPicPr>
            <a:picLocks noChangeAspect="1"/>
          </p:cNvPicPr>
          <p:nvPr userDrawn="1"/>
        </p:nvPicPr>
        <p:blipFill>
          <a:blip r:embed="rId3"/>
          <a:stretch>
            <a:fillRect/>
          </a:stretch>
        </p:blipFill>
        <p:spPr>
          <a:xfrm>
            <a:off x="9954705" y="431800"/>
            <a:ext cx="1802320" cy="1751371"/>
          </a:xfrm>
          <a:prstGeom prst="rect">
            <a:avLst/>
          </a:prstGeom>
        </p:spPr>
      </p:pic>
      <p:pic>
        <p:nvPicPr>
          <p:cNvPr id="7" name="Picture 6">
            <a:extLst>
              <a:ext uri="{FF2B5EF4-FFF2-40B4-BE49-F238E27FC236}">
                <a16:creationId xmlns:a16="http://schemas.microsoft.com/office/drawing/2014/main" id="{E833FABD-0DA1-A34E-8C0B-D6FAE2BD6E9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34975" y="2264010"/>
            <a:ext cx="432000" cy="432000"/>
          </a:xfrm>
          <a:prstGeom prst="rect">
            <a:avLst/>
          </a:prstGeom>
        </p:spPr>
      </p:pic>
      <p:sp>
        <p:nvSpPr>
          <p:cNvPr id="35" name="Text Placeholder 34">
            <a:extLst>
              <a:ext uri="{FF2B5EF4-FFF2-40B4-BE49-F238E27FC236}">
                <a16:creationId xmlns:a16="http://schemas.microsoft.com/office/drawing/2014/main" id="{CFD9BBCE-63F7-A142-97D1-9DE7B6284906}"/>
              </a:ext>
            </a:extLst>
          </p:cNvPr>
          <p:cNvSpPr>
            <a:spLocks noGrp="1"/>
          </p:cNvSpPr>
          <p:nvPr>
            <p:ph type="body" sz="quarter" idx="11" hasCustomPrompt="1"/>
          </p:nvPr>
        </p:nvSpPr>
        <p:spPr>
          <a:xfrm>
            <a:off x="866975" y="2264010"/>
            <a:ext cx="5049638" cy="432000"/>
          </a:xfrm>
          <a:prstGeom prst="rect">
            <a:avLst/>
          </a:prstGeom>
          <a:ln>
            <a:noFill/>
          </a:ln>
        </p:spPr>
        <p:txBody>
          <a:bodyPr lIns="180000" tIns="0" rIns="0" bIns="0" anchor="ctr"/>
          <a:lstStyle>
            <a:lvl1pPr marL="0" indent="0">
              <a:lnSpc>
                <a:spcPct val="100000"/>
              </a:lnSpc>
              <a:spcBef>
                <a:spcPts val="0"/>
              </a:spcBef>
              <a:buNone/>
              <a:defRPr sz="2400" b="1">
                <a:solidFill>
                  <a:schemeClr val="bg2"/>
                </a:solidFill>
              </a:defRPr>
            </a:lvl1pPr>
          </a:lstStyle>
          <a:p>
            <a:pPr lvl="0"/>
            <a:r>
              <a:rPr lang="en-GB" dirty="0"/>
              <a:t>01509 227750</a:t>
            </a:r>
          </a:p>
        </p:txBody>
      </p:sp>
      <p:pic>
        <p:nvPicPr>
          <p:cNvPr id="21" name="Picture 20">
            <a:extLst>
              <a:ext uri="{FF2B5EF4-FFF2-40B4-BE49-F238E27FC236}">
                <a16:creationId xmlns:a16="http://schemas.microsoft.com/office/drawing/2014/main" id="{7D67C625-D4C0-2045-959C-A98FDAEAEC5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434975" y="2835510"/>
            <a:ext cx="432000" cy="432000"/>
          </a:xfrm>
          <a:prstGeom prst="rect">
            <a:avLst/>
          </a:prstGeom>
        </p:spPr>
      </p:pic>
      <p:sp>
        <p:nvSpPr>
          <p:cNvPr id="20" name="Text Placeholder 34">
            <a:extLst>
              <a:ext uri="{FF2B5EF4-FFF2-40B4-BE49-F238E27FC236}">
                <a16:creationId xmlns:a16="http://schemas.microsoft.com/office/drawing/2014/main" id="{E335FC54-8519-5C47-883B-EB4E32B268B8}"/>
              </a:ext>
            </a:extLst>
          </p:cNvPr>
          <p:cNvSpPr>
            <a:spLocks noGrp="1"/>
          </p:cNvSpPr>
          <p:nvPr>
            <p:ph type="body" sz="quarter" idx="12" hasCustomPrompt="1"/>
          </p:nvPr>
        </p:nvSpPr>
        <p:spPr>
          <a:xfrm>
            <a:off x="866975" y="2835510"/>
            <a:ext cx="5049638" cy="432000"/>
          </a:xfrm>
          <a:prstGeom prst="rect">
            <a:avLst/>
          </a:prstGeom>
          <a:ln>
            <a:noFill/>
          </a:ln>
        </p:spPr>
        <p:txBody>
          <a:bodyPr lIns="180000" tIns="0" rIns="0" bIns="0" anchor="ctr"/>
          <a:lstStyle>
            <a:lvl1pPr marL="0" indent="0">
              <a:lnSpc>
                <a:spcPct val="100000"/>
              </a:lnSpc>
              <a:spcBef>
                <a:spcPts val="0"/>
              </a:spcBef>
              <a:buNone/>
              <a:defRPr sz="2400" b="1">
                <a:solidFill>
                  <a:schemeClr val="bg2"/>
                </a:solidFill>
              </a:defRPr>
            </a:lvl1pPr>
          </a:lstStyle>
          <a:p>
            <a:pPr lvl="0"/>
            <a:r>
              <a:rPr lang="en-GB" dirty="0" err="1"/>
              <a:t>info@activityalliance.org.uk</a:t>
            </a:r>
            <a:endParaRPr lang="en-GB" dirty="0"/>
          </a:p>
        </p:txBody>
      </p:sp>
      <p:pic>
        <p:nvPicPr>
          <p:cNvPr id="23" name="Picture 22">
            <a:extLst>
              <a:ext uri="{FF2B5EF4-FFF2-40B4-BE49-F238E27FC236}">
                <a16:creationId xmlns:a16="http://schemas.microsoft.com/office/drawing/2014/main" id="{D967C2A0-FC88-964B-837A-D47DBD172F7B}"/>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434975" y="3407010"/>
            <a:ext cx="432000" cy="432000"/>
          </a:xfrm>
          <a:prstGeom prst="rect">
            <a:avLst/>
          </a:prstGeom>
        </p:spPr>
      </p:pic>
      <p:sp>
        <p:nvSpPr>
          <p:cNvPr id="22" name="Text Placeholder 34">
            <a:extLst>
              <a:ext uri="{FF2B5EF4-FFF2-40B4-BE49-F238E27FC236}">
                <a16:creationId xmlns:a16="http://schemas.microsoft.com/office/drawing/2014/main" id="{B40EB85B-E415-7E47-B8CC-D91872594E06}"/>
              </a:ext>
            </a:extLst>
          </p:cNvPr>
          <p:cNvSpPr>
            <a:spLocks noGrp="1"/>
          </p:cNvSpPr>
          <p:nvPr>
            <p:ph type="body" sz="quarter" idx="13" hasCustomPrompt="1"/>
          </p:nvPr>
        </p:nvSpPr>
        <p:spPr>
          <a:xfrm>
            <a:off x="866975" y="3407010"/>
            <a:ext cx="5049638" cy="432000"/>
          </a:xfrm>
          <a:prstGeom prst="rect">
            <a:avLst/>
          </a:prstGeom>
          <a:ln>
            <a:noFill/>
          </a:ln>
        </p:spPr>
        <p:txBody>
          <a:bodyPr lIns="180000" tIns="0" rIns="0" bIns="0" anchor="ctr"/>
          <a:lstStyle>
            <a:lvl1pPr marL="0" indent="0">
              <a:lnSpc>
                <a:spcPct val="100000"/>
              </a:lnSpc>
              <a:spcBef>
                <a:spcPts val="0"/>
              </a:spcBef>
              <a:buNone/>
              <a:defRPr sz="2400" b="1">
                <a:solidFill>
                  <a:schemeClr val="bg2"/>
                </a:solidFill>
              </a:defRPr>
            </a:lvl1pPr>
          </a:lstStyle>
          <a:p>
            <a:pPr lvl="0"/>
            <a:r>
              <a:rPr lang="en-GB" dirty="0" err="1"/>
              <a:t>activityalliance.org.uk</a:t>
            </a:r>
            <a:endParaRPr lang="en-GB" dirty="0"/>
          </a:p>
        </p:txBody>
      </p:sp>
      <p:pic>
        <p:nvPicPr>
          <p:cNvPr id="25" name="Picture 24">
            <a:extLst>
              <a:ext uri="{FF2B5EF4-FFF2-40B4-BE49-F238E27FC236}">
                <a16:creationId xmlns:a16="http://schemas.microsoft.com/office/drawing/2014/main" id="{52DAAC2A-A77B-514C-BE65-FE755E63D631}"/>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434975" y="3978510"/>
            <a:ext cx="432000" cy="432000"/>
          </a:xfrm>
          <a:prstGeom prst="rect">
            <a:avLst/>
          </a:prstGeom>
        </p:spPr>
      </p:pic>
      <p:sp>
        <p:nvSpPr>
          <p:cNvPr id="24" name="Text Placeholder 34">
            <a:extLst>
              <a:ext uri="{FF2B5EF4-FFF2-40B4-BE49-F238E27FC236}">
                <a16:creationId xmlns:a16="http://schemas.microsoft.com/office/drawing/2014/main" id="{99BE78C1-0D97-7C4C-8E4E-A0947D0A0611}"/>
              </a:ext>
            </a:extLst>
          </p:cNvPr>
          <p:cNvSpPr>
            <a:spLocks noGrp="1"/>
          </p:cNvSpPr>
          <p:nvPr>
            <p:ph type="body" sz="quarter" idx="14" hasCustomPrompt="1"/>
          </p:nvPr>
        </p:nvSpPr>
        <p:spPr>
          <a:xfrm>
            <a:off x="866975" y="3978510"/>
            <a:ext cx="5049638" cy="432000"/>
          </a:xfrm>
          <a:prstGeom prst="rect">
            <a:avLst/>
          </a:prstGeom>
          <a:ln>
            <a:noFill/>
          </a:ln>
        </p:spPr>
        <p:txBody>
          <a:bodyPr lIns="180000" tIns="0" rIns="0" bIns="0" anchor="ctr"/>
          <a:lstStyle>
            <a:lvl1pPr marL="0" indent="0">
              <a:lnSpc>
                <a:spcPct val="100000"/>
              </a:lnSpc>
              <a:spcBef>
                <a:spcPts val="0"/>
              </a:spcBef>
              <a:buNone/>
              <a:defRPr sz="2400" b="1">
                <a:solidFill>
                  <a:schemeClr val="bg2"/>
                </a:solidFill>
              </a:defRPr>
            </a:lvl1pPr>
          </a:lstStyle>
          <a:p>
            <a:pPr lvl="0"/>
            <a:r>
              <a:rPr lang="en-GB" dirty="0" err="1"/>
              <a:t>ActivityAlliance</a:t>
            </a:r>
            <a:endParaRPr lang="en-GB" dirty="0"/>
          </a:p>
        </p:txBody>
      </p:sp>
      <p:pic>
        <p:nvPicPr>
          <p:cNvPr id="27" name="Picture 26">
            <a:extLst>
              <a:ext uri="{FF2B5EF4-FFF2-40B4-BE49-F238E27FC236}">
                <a16:creationId xmlns:a16="http://schemas.microsoft.com/office/drawing/2014/main" id="{4C5F057C-3E80-F940-A2CE-70FF25068E5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434975" y="4544057"/>
            <a:ext cx="432000" cy="432000"/>
          </a:xfrm>
          <a:prstGeom prst="rect">
            <a:avLst/>
          </a:prstGeom>
        </p:spPr>
      </p:pic>
      <p:sp>
        <p:nvSpPr>
          <p:cNvPr id="26" name="Text Placeholder 34">
            <a:extLst>
              <a:ext uri="{FF2B5EF4-FFF2-40B4-BE49-F238E27FC236}">
                <a16:creationId xmlns:a16="http://schemas.microsoft.com/office/drawing/2014/main" id="{2E5C81DD-3A76-454E-8EDF-98DEDDE5BB7C}"/>
              </a:ext>
            </a:extLst>
          </p:cNvPr>
          <p:cNvSpPr>
            <a:spLocks noGrp="1"/>
          </p:cNvSpPr>
          <p:nvPr>
            <p:ph type="body" sz="quarter" idx="15" hasCustomPrompt="1"/>
          </p:nvPr>
        </p:nvSpPr>
        <p:spPr>
          <a:xfrm>
            <a:off x="866975" y="4544057"/>
            <a:ext cx="5049638" cy="432000"/>
          </a:xfrm>
          <a:prstGeom prst="rect">
            <a:avLst/>
          </a:prstGeom>
          <a:ln>
            <a:noFill/>
          </a:ln>
        </p:spPr>
        <p:txBody>
          <a:bodyPr lIns="180000" tIns="0" rIns="0" bIns="0" anchor="ctr"/>
          <a:lstStyle>
            <a:lvl1pPr marL="0" indent="0">
              <a:lnSpc>
                <a:spcPct val="100000"/>
              </a:lnSpc>
              <a:spcBef>
                <a:spcPts val="0"/>
              </a:spcBef>
              <a:buNone/>
              <a:defRPr sz="2400" b="1">
                <a:solidFill>
                  <a:schemeClr val="bg2"/>
                </a:solidFill>
              </a:defRPr>
            </a:lvl1pPr>
          </a:lstStyle>
          <a:p>
            <a:pPr lvl="0"/>
            <a:r>
              <a:rPr lang="en-GB" dirty="0"/>
              <a:t>@</a:t>
            </a:r>
            <a:r>
              <a:rPr lang="en-GB" dirty="0" err="1"/>
              <a:t>AllForActivity</a:t>
            </a:r>
            <a:endParaRPr lang="en-GB" dirty="0"/>
          </a:p>
        </p:txBody>
      </p:sp>
      <p:sp>
        <p:nvSpPr>
          <p:cNvPr id="28" name="Text Placeholder 34">
            <a:extLst>
              <a:ext uri="{FF2B5EF4-FFF2-40B4-BE49-F238E27FC236}">
                <a16:creationId xmlns:a16="http://schemas.microsoft.com/office/drawing/2014/main" id="{82A3EE38-4A8D-1D40-AA08-AD0BEE3973EF}"/>
              </a:ext>
            </a:extLst>
          </p:cNvPr>
          <p:cNvSpPr>
            <a:spLocks noGrp="1"/>
          </p:cNvSpPr>
          <p:nvPr>
            <p:ph type="body" sz="quarter" idx="16" hasCustomPrompt="1"/>
          </p:nvPr>
        </p:nvSpPr>
        <p:spPr>
          <a:xfrm>
            <a:off x="434975" y="5109604"/>
            <a:ext cx="5481638" cy="1561070"/>
          </a:xfrm>
          <a:prstGeom prst="rect">
            <a:avLst/>
          </a:prstGeom>
          <a:ln>
            <a:noFill/>
          </a:ln>
        </p:spPr>
        <p:txBody>
          <a:bodyPr lIns="0" tIns="0" rIns="0" bIns="324000" anchor="b"/>
          <a:lstStyle>
            <a:lvl1pPr marL="0" indent="0">
              <a:lnSpc>
                <a:spcPct val="100000"/>
              </a:lnSpc>
              <a:spcBef>
                <a:spcPts val="0"/>
              </a:spcBef>
              <a:buNone/>
              <a:defRPr sz="2400" b="0">
                <a:solidFill>
                  <a:schemeClr val="bg2"/>
                </a:solidFill>
              </a:defRPr>
            </a:lvl1pPr>
          </a:lstStyle>
          <a:p>
            <a:pPr lvl="0"/>
            <a:r>
              <a:rPr lang="en-GB" dirty="0"/>
              <a:t>Photo credit: [Insert text here]</a:t>
            </a:r>
          </a:p>
        </p:txBody>
      </p:sp>
      <p:sp>
        <p:nvSpPr>
          <p:cNvPr id="29" name="Text Placeholder 34">
            <a:extLst>
              <a:ext uri="{FF2B5EF4-FFF2-40B4-BE49-F238E27FC236}">
                <a16:creationId xmlns:a16="http://schemas.microsoft.com/office/drawing/2014/main" id="{F7F2B8E9-B6B5-214C-BBAC-519E16B80BF6}"/>
              </a:ext>
            </a:extLst>
          </p:cNvPr>
          <p:cNvSpPr>
            <a:spLocks noGrp="1"/>
          </p:cNvSpPr>
          <p:nvPr>
            <p:ph type="body" sz="quarter" idx="17"/>
          </p:nvPr>
        </p:nvSpPr>
        <p:spPr>
          <a:xfrm>
            <a:off x="6291262" y="5109604"/>
            <a:ext cx="5481638" cy="1561070"/>
          </a:xfrm>
          <a:prstGeom prst="rect">
            <a:avLst/>
          </a:prstGeom>
          <a:ln>
            <a:noFill/>
          </a:ln>
        </p:spPr>
        <p:txBody>
          <a:bodyPr lIns="0" tIns="0" rIns="0" bIns="324000" anchor="b"/>
          <a:lstStyle>
            <a:lvl1pPr marL="0" indent="0">
              <a:lnSpc>
                <a:spcPct val="100000"/>
              </a:lnSpc>
              <a:spcBef>
                <a:spcPts val="0"/>
              </a:spcBef>
              <a:buNone/>
              <a:defRPr sz="2400" b="0">
                <a:solidFill>
                  <a:schemeClr val="bg2"/>
                </a:solidFill>
              </a:defRPr>
            </a:lvl1pPr>
          </a:lstStyle>
          <a:p>
            <a:pPr lvl="0"/>
            <a:endParaRPr lang="en-GB" dirty="0"/>
          </a:p>
        </p:txBody>
      </p:sp>
    </p:spTree>
    <p:extLst>
      <p:ext uri="{BB962C8B-B14F-4D97-AF65-F5344CB8AC3E}">
        <p14:creationId xmlns:p14="http://schemas.microsoft.com/office/powerpoint/2010/main" val="370093855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3">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9CF24E5-C33C-3A43-93A4-6FA0D63160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9" name="Picture Placeholder 6">
            <a:extLst>
              <a:ext uri="{FF2B5EF4-FFF2-40B4-BE49-F238E27FC236}">
                <a16:creationId xmlns:a16="http://schemas.microsoft.com/office/drawing/2014/main" id="{FF42F084-1F9B-9D4D-B858-7578DC88E493}"/>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Tree>
    <p:extLst>
      <p:ext uri="{BB962C8B-B14F-4D97-AF65-F5344CB8AC3E}">
        <p14:creationId xmlns:p14="http://schemas.microsoft.com/office/powerpoint/2010/main" val="710843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4">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9CF24E5-C33C-3A43-93A4-6FA0D63160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9" name="Picture Placeholder 6">
            <a:extLst>
              <a:ext uri="{FF2B5EF4-FFF2-40B4-BE49-F238E27FC236}">
                <a16:creationId xmlns:a16="http://schemas.microsoft.com/office/drawing/2014/main" id="{745AEBA0-C51A-3247-8355-1FE54D5BFEF9}"/>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Tree>
    <p:extLst>
      <p:ext uri="{BB962C8B-B14F-4D97-AF65-F5344CB8AC3E}">
        <p14:creationId xmlns:p14="http://schemas.microsoft.com/office/powerpoint/2010/main" val="44997554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9CF24E5-C33C-3A43-93A4-6FA0D63160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9" name="Picture Placeholder 6">
            <a:extLst>
              <a:ext uri="{FF2B5EF4-FFF2-40B4-BE49-F238E27FC236}">
                <a16:creationId xmlns:a16="http://schemas.microsoft.com/office/drawing/2014/main" id="{87406437-0121-814D-AA44-92F6D9383B5C}"/>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Tree>
    <p:extLst>
      <p:ext uri="{BB962C8B-B14F-4D97-AF65-F5344CB8AC3E}">
        <p14:creationId xmlns:p14="http://schemas.microsoft.com/office/powerpoint/2010/main" val="181817620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6">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61B922-3A50-0D4C-9A37-3FC2EBC9A5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1" name="Picture Placeholder 6">
            <a:extLst>
              <a:ext uri="{FF2B5EF4-FFF2-40B4-BE49-F238E27FC236}">
                <a16:creationId xmlns:a16="http://schemas.microsoft.com/office/drawing/2014/main" id="{A6EEB778-F0E0-F04B-BA8D-997ECE43DB29}"/>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0" name="Title 3">
            <a:extLst>
              <a:ext uri="{FF2B5EF4-FFF2-40B4-BE49-F238E27FC236}">
                <a16:creationId xmlns:a16="http://schemas.microsoft.com/office/drawing/2014/main" id="{8A1B1503-66F3-754E-BB75-2B9DE320F38A}"/>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425110136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7">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61B922-3A50-0D4C-9A37-3FC2EBC9A5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1" name="Picture Placeholder 6">
            <a:extLst>
              <a:ext uri="{FF2B5EF4-FFF2-40B4-BE49-F238E27FC236}">
                <a16:creationId xmlns:a16="http://schemas.microsoft.com/office/drawing/2014/main" id="{6E3CA9D7-5B99-B348-9F2F-C75BCABF5E66}"/>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0" name="Title 3">
            <a:extLst>
              <a:ext uri="{FF2B5EF4-FFF2-40B4-BE49-F238E27FC236}">
                <a16:creationId xmlns:a16="http://schemas.microsoft.com/office/drawing/2014/main" id="{8A1B1503-66F3-754E-BB75-2B9DE320F38A}"/>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346538738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t 8">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61B922-3A50-0D4C-9A37-3FC2EBC9A5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1" name="Picture Placeholder 6">
            <a:extLst>
              <a:ext uri="{FF2B5EF4-FFF2-40B4-BE49-F238E27FC236}">
                <a16:creationId xmlns:a16="http://schemas.microsoft.com/office/drawing/2014/main" id="{110F6AAF-DBCD-0C4F-93BE-8E724B530C5C}"/>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0" name="Title 3">
            <a:extLst>
              <a:ext uri="{FF2B5EF4-FFF2-40B4-BE49-F238E27FC236}">
                <a16:creationId xmlns:a16="http://schemas.microsoft.com/office/drawing/2014/main" id="{8A1B1503-66F3-754E-BB75-2B9DE320F38A}"/>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161502574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 9">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61B922-3A50-0D4C-9A37-3FC2EBC9A5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1" name="Picture Placeholder 6">
            <a:extLst>
              <a:ext uri="{FF2B5EF4-FFF2-40B4-BE49-F238E27FC236}">
                <a16:creationId xmlns:a16="http://schemas.microsoft.com/office/drawing/2014/main" id="{0CD95594-D5E7-FB48-A8F6-E0C7627E4275}"/>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0" name="Title 3">
            <a:extLst>
              <a:ext uri="{FF2B5EF4-FFF2-40B4-BE49-F238E27FC236}">
                <a16:creationId xmlns:a16="http://schemas.microsoft.com/office/drawing/2014/main" id="{8A1B1503-66F3-754E-BB75-2B9DE320F38A}"/>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13321592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t 10">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61B922-3A50-0D4C-9A37-3FC2EBC9A5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1" name="Picture Placeholder 6">
            <a:extLst>
              <a:ext uri="{FF2B5EF4-FFF2-40B4-BE49-F238E27FC236}">
                <a16:creationId xmlns:a16="http://schemas.microsoft.com/office/drawing/2014/main" id="{837F9C2E-A99C-1F41-8E05-1AA41CB97248}"/>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0" name="Title 3">
            <a:extLst>
              <a:ext uri="{FF2B5EF4-FFF2-40B4-BE49-F238E27FC236}">
                <a16:creationId xmlns:a16="http://schemas.microsoft.com/office/drawing/2014/main" id="{8A1B1503-66F3-754E-BB75-2B9DE320F38A}"/>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41737893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 1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FE7F9BC-475F-0746-A44D-98ED502665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3" name="Picture Placeholder 6">
            <a:extLst>
              <a:ext uri="{FF2B5EF4-FFF2-40B4-BE49-F238E27FC236}">
                <a16:creationId xmlns:a16="http://schemas.microsoft.com/office/drawing/2014/main" id="{0FCB5B4C-6167-8642-8517-00B6122FC3B9}"/>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1" name="Title 3">
            <a:extLst>
              <a:ext uri="{FF2B5EF4-FFF2-40B4-BE49-F238E27FC236}">
                <a16:creationId xmlns:a16="http://schemas.microsoft.com/office/drawing/2014/main" id="{8396F581-FF00-9949-9760-CED83CA39B9C}"/>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8" name="Text Placeholder 21">
            <a:extLst>
              <a:ext uri="{FF2B5EF4-FFF2-40B4-BE49-F238E27FC236}">
                <a16:creationId xmlns:a16="http://schemas.microsoft.com/office/drawing/2014/main" id="{1AEFBBCC-4AE0-6E4E-8DF9-F6E7F7C54221}"/>
              </a:ext>
            </a:extLst>
          </p:cNvPr>
          <p:cNvSpPr>
            <a:spLocks noGrp="1"/>
          </p:cNvSpPr>
          <p:nvPr>
            <p:ph type="body" sz="quarter" idx="12"/>
          </p:nvPr>
        </p:nvSpPr>
        <p:spPr>
          <a:xfrm>
            <a:off x="6275389" y="1773238"/>
            <a:ext cx="5481638" cy="4462462"/>
          </a:xfrm>
          <a:prstGeom prst="rect">
            <a:avLst/>
          </a:prstGeom>
        </p:spPr>
        <p:txBody>
          <a:bodyPr lIns="0" tIns="0" rIns="0" bIns="0"/>
          <a:lstStyle>
            <a:lvl1pPr marL="539750" indent="-539750">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188683890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t 12">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FE7F9BC-475F-0746-A44D-98ED502665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3" name="Picture Placeholder 6">
            <a:extLst>
              <a:ext uri="{FF2B5EF4-FFF2-40B4-BE49-F238E27FC236}">
                <a16:creationId xmlns:a16="http://schemas.microsoft.com/office/drawing/2014/main" id="{1F9A1A9B-9BBF-3645-B191-1C59474585F8}"/>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1" name="Title 3">
            <a:extLst>
              <a:ext uri="{FF2B5EF4-FFF2-40B4-BE49-F238E27FC236}">
                <a16:creationId xmlns:a16="http://schemas.microsoft.com/office/drawing/2014/main" id="{8396F581-FF00-9949-9760-CED83CA39B9C}"/>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8" name="Text Placeholder 21">
            <a:extLst>
              <a:ext uri="{FF2B5EF4-FFF2-40B4-BE49-F238E27FC236}">
                <a16:creationId xmlns:a16="http://schemas.microsoft.com/office/drawing/2014/main" id="{1AEFBBCC-4AE0-6E4E-8DF9-F6E7F7C54221}"/>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42354558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plate 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Tree>
    <p:extLst>
      <p:ext uri="{BB962C8B-B14F-4D97-AF65-F5344CB8AC3E}">
        <p14:creationId xmlns:p14="http://schemas.microsoft.com/office/powerpoint/2010/main" val="416462732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t 13">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FE7F9BC-475F-0746-A44D-98ED502665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3" name="Picture Placeholder 6">
            <a:extLst>
              <a:ext uri="{FF2B5EF4-FFF2-40B4-BE49-F238E27FC236}">
                <a16:creationId xmlns:a16="http://schemas.microsoft.com/office/drawing/2014/main" id="{DAC09C70-2188-0B44-9B90-C90A64018AFD}"/>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1" name="Title 3">
            <a:extLst>
              <a:ext uri="{FF2B5EF4-FFF2-40B4-BE49-F238E27FC236}">
                <a16:creationId xmlns:a16="http://schemas.microsoft.com/office/drawing/2014/main" id="{8396F581-FF00-9949-9760-CED83CA39B9C}"/>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8" name="Text Placeholder 21">
            <a:extLst>
              <a:ext uri="{FF2B5EF4-FFF2-40B4-BE49-F238E27FC236}">
                <a16:creationId xmlns:a16="http://schemas.microsoft.com/office/drawing/2014/main" id="{1AEFBBCC-4AE0-6E4E-8DF9-F6E7F7C54221}"/>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240839823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t 14">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FE7F9BC-475F-0746-A44D-98ED502665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3" name="Picture Placeholder 6">
            <a:extLst>
              <a:ext uri="{FF2B5EF4-FFF2-40B4-BE49-F238E27FC236}">
                <a16:creationId xmlns:a16="http://schemas.microsoft.com/office/drawing/2014/main" id="{2E7C9434-E25A-CE41-ADA4-447468F804A1}"/>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1" name="Title 3">
            <a:extLst>
              <a:ext uri="{FF2B5EF4-FFF2-40B4-BE49-F238E27FC236}">
                <a16:creationId xmlns:a16="http://schemas.microsoft.com/office/drawing/2014/main" id="{8396F581-FF00-9949-9760-CED83CA39B9C}"/>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8" name="Text Placeholder 21">
            <a:extLst>
              <a:ext uri="{FF2B5EF4-FFF2-40B4-BE49-F238E27FC236}">
                <a16:creationId xmlns:a16="http://schemas.microsoft.com/office/drawing/2014/main" id="{1AEFBBCC-4AE0-6E4E-8DF9-F6E7F7C54221}"/>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133236657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t 1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FE7F9BC-475F-0746-A44D-98ED502665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3" name="Picture Placeholder 6">
            <a:extLst>
              <a:ext uri="{FF2B5EF4-FFF2-40B4-BE49-F238E27FC236}">
                <a16:creationId xmlns:a16="http://schemas.microsoft.com/office/drawing/2014/main" id="{8F26FBB3-D6F7-9446-84B6-EDD9119D19E3}"/>
              </a:ext>
              <a:ext uri="{C183D7F6-B498-43B3-948B-1728B52AA6E4}">
                <adec:decorative xmlns:adec="http://schemas.microsoft.com/office/drawing/2017/decorative" val="1"/>
              </a:ext>
            </a:extLst>
          </p:cNvPr>
          <p:cNvSpPr>
            <a:spLocks noGrp="1" noChangeAspect="1"/>
          </p:cNvSpPr>
          <p:nvPr>
            <p:ph type="pic" sz="quarter" idx="10"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1" name="Title 3">
            <a:extLst>
              <a:ext uri="{FF2B5EF4-FFF2-40B4-BE49-F238E27FC236}">
                <a16:creationId xmlns:a16="http://schemas.microsoft.com/office/drawing/2014/main" id="{8396F581-FF00-9949-9760-CED83CA39B9C}"/>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8" name="Text Placeholder 21">
            <a:extLst>
              <a:ext uri="{FF2B5EF4-FFF2-40B4-BE49-F238E27FC236}">
                <a16:creationId xmlns:a16="http://schemas.microsoft.com/office/drawing/2014/main" id="{1AEFBBCC-4AE0-6E4E-8DF9-F6E7F7C54221}"/>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345103018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 16">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7907948-44EF-8C44-B7DE-971665C86F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4" name="Picture Placeholder 6">
            <a:extLst>
              <a:ext uri="{FF2B5EF4-FFF2-40B4-BE49-F238E27FC236}">
                <a16:creationId xmlns:a16="http://schemas.microsoft.com/office/drawing/2014/main" id="{FD33AF9F-AEF1-EE4A-83E7-A0E7C1B70617}"/>
              </a:ext>
              <a:ext uri="{C183D7F6-B498-43B3-948B-1728B52AA6E4}">
                <adec:decorative xmlns:adec="http://schemas.microsoft.com/office/drawing/2017/decorative" val="1"/>
              </a:ext>
            </a:extLst>
          </p:cNvPr>
          <p:cNvSpPr>
            <a:spLocks noGrp="1" noChangeAspect="1"/>
          </p:cNvSpPr>
          <p:nvPr>
            <p:ph type="pic" sz="quarter" idx="12"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3" name="Title 3">
            <a:extLst>
              <a:ext uri="{FF2B5EF4-FFF2-40B4-BE49-F238E27FC236}">
                <a16:creationId xmlns:a16="http://schemas.microsoft.com/office/drawing/2014/main" id="{89581EC8-6E93-CB4C-B80B-50CC08DF43A4}"/>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63923605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t 17">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7907948-44EF-8C44-B7DE-971665C86F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4" name="Picture Placeholder 6">
            <a:extLst>
              <a:ext uri="{FF2B5EF4-FFF2-40B4-BE49-F238E27FC236}">
                <a16:creationId xmlns:a16="http://schemas.microsoft.com/office/drawing/2014/main" id="{9B15E4E3-4A68-3044-956C-8AFDD3BFFC80}"/>
              </a:ext>
              <a:ext uri="{C183D7F6-B498-43B3-948B-1728B52AA6E4}">
                <adec:decorative xmlns:adec="http://schemas.microsoft.com/office/drawing/2017/decorative" val="1"/>
              </a:ext>
            </a:extLst>
          </p:cNvPr>
          <p:cNvSpPr>
            <a:spLocks noGrp="1" noChangeAspect="1"/>
          </p:cNvSpPr>
          <p:nvPr>
            <p:ph type="pic" sz="quarter" idx="12"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3" name="Title 3">
            <a:extLst>
              <a:ext uri="{FF2B5EF4-FFF2-40B4-BE49-F238E27FC236}">
                <a16:creationId xmlns:a16="http://schemas.microsoft.com/office/drawing/2014/main" id="{89581EC8-6E93-CB4C-B80B-50CC08DF43A4}"/>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286508208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t 18">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7907948-44EF-8C44-B7DE-971665C86F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4" name="Picture Placeholder 6">
            <a:extLst>
              <a:ext uri="{FF2B5EF4-FFF2-40B4-BE49-F238E27FC236}">
                <a16:creationId xmlns:a16="http://schemas.microsoft.com/office/drawing/2014/main" id="{7D321BA6-128B-9140-B88F-F41BC0052032}"/>
              </a:ext>
              <a:ext uri="{C183D7F6-B498-43B3-948B-1728B52AA6E4}">
                <adec:decorative xmlns:adec="http://schemas.microsoft.com/office/drawing/2017/decorative" val="1"/>
              </a:ext>
            </a:extLst>
          </p:cNvPr>
          <p:cNvSpPr>
            <a:spLocks noGrp="1" noChangeAspect="1"/>
          </p:cNvSpPr>
          <p:nvPr>
            <p:ph type="pic" sz="quarter" idx="12"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3" name="Title 3">
            <a:extLst>
              <a:ext uri="{FF2B5EF4-FFF2-40B4-BE49-F238E27FC236}">
                <a16:creationId xmlns:a16="http://schemas.microsoft.com/office/drawing/2014/main" id="{89581EC8-6E93-CB4C-B80B-50CC08DF43A4}"/>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352292526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 19">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7907948-44EF-8C44-B7DE-971665C86F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4" name="Picture Placeholder 6">
            <a:extLst>
              <a:ext uri="{FF2B5EF4-FFF2-40B4-BE49-F238E27FC236}">
                <a16:creationId xmlns:a16="http://schemas.microsoft.com/office/drawing/2014/main" id="{7B20F9A3-5FE3-564B-BA1C-D13D04643BDB}"/>
              </a:ext>
              <a:ext uri="{C183D7F6-B498-43B3-948B-1728B52AA6E4}">
                <adec:decorative xmlns:adec="http://schemas.microsoft.com/office/drawing/2017/decorative" val="1"/>
              </a:ext>
            </a:extLst>
          </p:cNvPr>
          <p:cNvSpPr>
            <a:spLocks noGrp="1" noChangeAspect="1"/>
          </p:cNvSpPr>
          <p:nvPr>
            <p:ph type="pic" sz="quarter" idx="12"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3" name="Title 3">
            <a:extLst>
              <a:ext uri="{FF2B5EF4-FFF2-40B4-BE49-F238E27FC236}">
                <a16:creationId xmlns:a16="http://schemas.microsoft.com/office/drawing/2014/main" id="{89581EC8-6E93-CB4C-B80B-50CC08DF43A4}"/>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310240565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t 20">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7907948-44EF-8C44-B7DE-971665C86F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4" name="Picture Placeholder 6">
            <a:extLst>
              <a:ext uri="{FF2B5EF4-FFF2-40B4-BE49-F238E27FC236}">
                <a16:creationId xmlns:a16="http://schemas.microsoft.com/office/drawing/2014/main" id="{7C6D2B7A-6C0A-FD4A-AE87-288E43AACA10}"/>
              </a:ext>
              <a:ext uri="{C183D7F6-B498-43B3-948B-1728B52AA6E4}">
                <adec:decorative xmlns:adec="http://schemas.microsoft.com/office/drawing/2017/decorative" val="1"/>
              </a:ext>
            </a:extLst>
          </p:cNvPr>
          <p:cNvSpPr>
            <a:spLocks noGrp="1" noChangeAspect="1"/>
          </p:cNvSpPr>
          <p:nvPr>
            <p:ph type="pic" sz="quarter" idx="12"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3" name="Title 3">
            <a:extLst>
              <a:ext uri="{FF2B5EF4-FFF2-40B4-BE49-F238E27FC236}">
                <a16:creationId xmlns:a16="http://schemas.microsoft.com/office/drawing/2014/main" id="{89581EC8-6E93-CB4C-B80B-50CC08DF43A4}"/>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6275387"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341081645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 2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823B014-2A72-184F-8AAA-C1E47308A31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5" name="Picture Placeholder 6">
            <a:extLst>
              <a:ext uri="{FF2B5EF4-FFF2-40B4-BE49-F238E27FC236}">
                <a16:creationId xmlns:a16="http://schemas.microsoft.com/office/drawing/2014/main" id="{4502FF8C-74CF-1340-8546-B18D6510AC66}"/>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4" name="Title 3">
            <a:extLst>
              <a:ext uri="{FF2B5EF4-FFF2-40B4-BE49-F238E27FC236}">
                <a16:creationId xmlns:a16="http://schemas.microsoft.com/office/drawing/2014/main" id="{E5182BB1-88D9-EB4E-A1C7-FEAA31AE3BD7}"/>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10" name="Text Placeholder 21">
            <a:extLst>
              <a:ext uri="{FF2B5EF4-FFF2-40B4-BE49-F238E27FC236}">
                <a16:creationId xmlns:a16="http://schemas.microsoft.com/office/drawing/2014/main" id="{E8503F2E-ADB5-5A40-B2C3-48093EB69356}"/>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190455540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t 22">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823B014-2A72-184F-8AAA-C1E47308A31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7" name="Picture Placeholder 6">
            <a:extLst>
              <a:ext uri="{FF2B5EF4-FFF2-40B4-BE49-F238E27FC236}">
                <a16:creationId xmlns:a16="http://schemas.microsoft.com/office/drawing/2014/main" id="{E2509DF1-6D84-6748-BAFF-B027577618F2}"/>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4" name="Title 3">
            <a:extLst>
              <a:ext uri="{FF2B5EF4-FFF2-40B4-BE49-F238E27FC236}">
                <a16:creationId xmlns:a16="http://schemas.microsoft.com/office/drawing/2014/main" id="{E5182BB1-88D9-EB4E-A1C7-FEAA31AE3BD7}"/>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10" name="Text Placeholder 21">
            <a:extLst>
              <a:ext uri="{FF2B5EF4-FFF2-40B4-BE49-F238E27FC236}">
                <a16:creationId xmlns:a16="http://schemas.microsoft.com/office/drawing/2014/main" id="{E8503F2E-ADB5-5A40-B2C3-48093EB69356}"/>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24342341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 2">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Tree>
    <p:extLst>
      <p:ext uri="{BB962C8B-B14F-4D97-AF65-F5344CB8AC3E}">
        <p14:creationId xmlns:p14="http://schemas.microsoft.com/office/powerpoint/2010/main" val="195233677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 23">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823B014-2A72-184F-8AAA-C1E47308A31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5" name="Picture Placeholder 6">
            <a:extLst>
              <a:ext uri="{FF2B5EF4-FFF2-40B4-BE49-F238E27FC236}">
                <a16:creationId xmlns:a16="http://schemas.microsoft.com/office/drawing/2014/main" id="{FE2700E4-51CB-F14D-9E7B-ABA5045907D5}"/>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4" name="Title 3">
            <a:extLst>
              <a:ext uri="{FF2B5EF4-FFF2-40B4-BE49-F238E27FC236}">
                <a16:creationId xmlns:a16="http://schemas.microsoft.com/office/drawing/2014/main" id="{E5182BB1-88D9-EB4E-A1C7-FEAA31AE3BD7}"/>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10" name="Text Placeholder 21">
            <a:extLst>
              <a:ext uri="{FF2B5EF4-FFF2-40B4-BE49-F238E27FC236}">
                <a16:creationId xmlns:a16="http://schemas.microsoft.com/office/drawing/2014/main" id="{E8503F2E-ADB5-5A40-B2C3-48093EB69356}"/>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267954866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t 24">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823B014-2A72-184F-8AAA-C1E47308A31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5" name="Picture Placeholder 6">
            <a:extLst>
              <a:ext uri="{FF2B5EF4-FFF2-40B4-BE49-F238E27FC236}">
                <a16:creationId xmlns:a16="http://schemas.microsoft.com/office/drawing/2014/main" id="{6EBDD89E-F12B-594A-91DA-657104CAA895}"/>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4" name="Title 3">
            <a:extLst>
              <a:ext uri="{FF2B5EF4-FFF2-40B4-BE49-F238E27FC236}">
                <a16:creationId xmlns:a16="http://schemas.microsoft.com/office/drawing/2014/main" id="{E5182BB1-88D9-EB4E-A1C7-FEAA31AE3BD7}"/>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10" name="Text Placeholder 21">
            <a:extLst>
              <a:ext uri="{FF2B5EF4-FFF2-40B4-BE49-F238E27FC236}">
                <a16:creationId xmlns:a16="http://schemas.microsoft.com/office/drawing/2014/main" id="{E8503F2E-ADB5-5A40-B2C3-48093EB69356}"/>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332848207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t 2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823B014-2A72-184F-8AAA-C1E47308A31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49" y="77124"/>
            <a:ext cx="8101013" cy="1166951"/>
          </a:xfrm>
          <a:prstGeom prst="rect">
            <a:avLst/>
          </a:prstGeom>
        </p:spPr>
      </p:pic>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4"/>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5"/>
          <a:srcRect/>
          <a:stretch/>
        </p:blipFill>
        <p:spPr>
          <a:xfrm>
            <a:off x="10834404" y="431800"/>
            <a:ext cx="922621" cy="464248"/>
          </a:xfrm>
          <a:prstGeom prst="rect">
            <a:avLst/>
          </a:prstGeom>
        </p:spPr>
      </p:pic>
      <p:sp>
        <p:nvSpPr>
          <p:cNvPr id="15" name="Picture Placeholder 6">
            <a:extLst>
              <a:ext uri="{FF2B5EF4-FFF2-40B4-BE49-F238E27FC236}">
                <a16:creationId xmlns:a16="http://schemas.microsoft.com/office/drawing/2014/main" id="{F9136D47-0929-FE49-8E55-996DB64C2323}"/>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99549" y="192599"/>
            <a:ext cx="936000" cy="936000"/>
          </a:xfrm>
          <a:prstGeom prst="rect">
            <a:avLst/>
          </a:prstGeom>
        </p:spPr>
        <p:txBody>
          <a:bodyPr lIns="180000" tIns="180000" rIns="180000" bIns="180000" anchor="ctr"/>
          <a:lstStyle>
            <a:lvl1pPr marL="0" indent="0" algn="ctr">
              <a:buNone/>
              <a:defRPr sz="1400"/>
            </a:lvl1pPr>
          </a:lstStyle>
          <a:p>
            <a:r>
              <a:rPr lang="en-GB" dirty="0"/>
              <a:t>Click to insert icon</a:t>
            </a:r>
          </a:p>
        </p:txBody>
      </p:sp>
      <p:sp>
        <p:nvSpPr>
          <p:cNvPr id="14" name="Title 3">
            <a:extLst>
              <a:ext uri="{FF2B5EF4-FFF2-40B4-BE49-F238E27FC236}">
                <a16:creationId xmlns:a16="http://schemas.microsoft.com/office/drawing/2014/main" id="{E5182BB1-88D9-EB4E-A1C7-FEAA31AE3BD7}"/>
              </a:ext>
            </a:extLst>
          </p:cNvPr>
          <p:cNvSpPr>
            <a:spLocks noGrp="1"/>
          </p:cNvSpPr>
          <p:nvPr>
            <p:ph type="title"/>
          </p:nvPr>
        </p:nvSpPr>
        <p:spPr>
          <a:xfrm>
            <a:off x="1252549" y="431799"/>
            <a:ext cx="6931014" cy="812271"/>
          </a:xfrm>
          <a:prstGeom prst="rect">
            <a:avLst/>
          </a:prstGeom>
        </p:spPr>
        <p:txBody>
          <a:bodyPr lIns="180000" tIns="0" rIns="0" bIns="0"/>
          <a:lstStyle>
            <a:lvl1pPr>
              <a:defRPr sz="3700" b="1">
                <a:solidFill>
                  <a:schemeClr val="bg2"/>
                </a:solidFill>
              </a:defRPr>
            </a:lvl1pPr>
          </a:lstStyle>
          <a:p>
            <a:endParaRPr lang="en-GB" dirty="0"/>
          </a:p>
        </p:txBody>
      </p:sp>
      <p:sp>
        <p:nvSpPr>
          <p:cNvPr id="9" name="Picture Placeholder 16" descr="Image">
            <a:extLst>
              <a:ext uri="{FF2B5EF4-FFF2-40B4-BE49-F238E27FC236}">
                <a16:creationId xmlns:a16="http://schemas.microsoft.com/office/drawing/2014/main" id="{07F61C67-E52E-214F-A47D-A1EDA9DB667A}"/>
              </a:ext>
            </a:extLst>
          </p:cNvPr>
          <p:cNvSpPr>
            <a:spLocks noGrp="1"/>
          </p:cNvSpPr>
          <p:nvPr>
            <p:ph type="pic" sz="quarter" idx="10" hasCustomPrompt="1"/>
          </p:nvPr>
        </p:nvSpPr>
        <p:spPr>
          <a:xfrm>
            <a:off x="434975" y="1773251"/>
            <a:ext cx="5481638" cy="4463139"/>
          </a:xfrm>
          <a:prstGeom prst="roundRect">
            <a:avLst>
              <a:gd name="adj" fmla="val 7288"/>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10" name="Text Placeholder 21">
            <a:extLst>
              <a:ext uri="{FF2B5EF4-FFF2-40B4-BE49-F238E27FC236}">
                <a16:creationId xmlns:a16="http://schemas.microsoft.com/office/drawing/2014/main" id="{E8503F2E-ADB5-5A40-B2C3-48093EB69356}"/>
              </a:ext>
            </a:extLst>
          </p:cNvPr>
          <p:cNvSpPr>
            <a:spLocks noGrp="1"/>
          </p:cNvSpPr>
          <p:nvPr>
            <p:ph type="body" sz="quarter" idx="12"/>
          </p:nvPr>
        </p:nvSpPr>
        <p:spPr>
          <a:xfrm>
            <a:off x="6275389" y="1773238"/>
            <a:ext cx="548163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5391602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3">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36615165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4">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11322050"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Tree>
    <p:extLst>
      <p:ext uri="{BB962C8B-B14F-4D97-AF65-F5344CB8AC3E}">
        <p14:creationId xmlns:p14="http://schemas.microsoft.com/office/powerpoint/2010/main" val="37880775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plate 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774858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
        <p:nvSpPr>
          <p:cNvPr id="17" name="Picture Placeholder 16" descr="Image">
            <a:extLst>
              <a:ext uri="{FF2B5EF4-FFF2-40B4-BE49-F238E27FC236}">
                <a16:creationId xmlns:a16="http://schemas.microsoft.com/office/drawing/2014/main" id="{722636D3-FE3F-6A4E-9E0E-C5CAA04C2C72}"/>
              </a:ext>
            </a:extLst>
          </p:cNvPr>
          <p:cNvSpPr>
            <a:spLocks noGrp="1"/>
          </p:cNvSpPr>
          <p:nvPr>
            <p:ph type="pic" sz="quarter" idx="10" hasCustomPrompt="1"/>
          </p:nvPr>
        </p:nvSpPr>
        <p:spPr>
          <a:xfrm>
            <a:off x="8183563" y="1773251"/>
            <a:ext cx="3573461" cy="4463139"/>
          </a:xfrm>
          <a:prstGeom prst="roundRect">
            <a:avLst>
              <a:gd name="adj" fmla="val 8406"/>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Tree>
    <p:extLst>
      <p:ext uri="{BB962C8B-B14F-4D97-AF65-F5344CB8AC3E}">
        <p14:creationId xmlns:p14="http://schemas.microsoft.com/office/powerpoint/2010/main" val="32418410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mplate 6">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ctivity Alliance logo with strapline disability, inclusion, sport.">
            <a:extLst>
              <a:ext uri="{FF2B5EF4-FFF2-40B4-BE49-F238E27FC236}">
                <a16:creationId xmlns:a16="http://schemas.microsoft.com/office/drawing/2014/main" id="{0DF92CC5-B95C-D849-B53D-53AB479B0A27}"/>
              </a:ext>
            </a:extLst>
          </p:cNvPr>
          <p:cNvPicPr>
            <a:picLocks noChangeAspect="1"/>
          </p:cNvPicPr>
          <p:nvPr userDrawn="1"/>
        </p:nvPicPr>
        <p:blipFill>
          <a:blip r:embed="rId2"/>
          <a:stretch>
            <a:fillRect/>
          </a:stretch>
        </p:blipFill>
        <p:spPr>
          <a:xfrm>
            <a:off x="8618538" y="431801"/>
            <a:ext cx="1855050" cy="499578"/>
          </a:xfrm>
          <a:prstGeom prst="rect">
            <a:avLst/>
          </a:prstGeom>
        </p:spPr>
      </p:pic>
      <p:pic>
        <p:nvPicPr>
          <p:cNvPr id="21" name="Picture 20" descr="Lead logo">
            <a:extLst>
              <a:ext uri="{FF2B5EF4-FFF2-40B4-BE49-F238E27FC236}">
                <a16:creationId xmlns:a16="http://schemas.microsoft.com/office/drawing/2014/main" id="{86DA5FD5-D3BD-4549-B849-1F3324C4AC19}"/>
              </a:ext>
            </a:extLst>
          </p:cNvPr>
          <p:cNvPicPr>
            <a:picLocks noChangeAspect="1"/>
          </p:cNvPicPr>
          <p:nvPr userDrawn="1"/>
        </p:nvPicPr>
        <p:blipFill>
          <a:blip r:embed="rId3"/>
          <a:stretch>
            <a:fillRect/>
          </a:stretch>
        </p:blipFill>
        <p:spPr>
          <a:xfrm>
            <a:off x="10834404" y="431800"/>
            <a:ext cx="922621" cy="464249"/>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bg2"/>
                </a:solidFill>
              </a:defRPr>
            </a:lvl1pPr>
          </a:lstStyle>
          <a:p>
            <a:endParaRPr lang="en-GB" dirty="0"/>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34975" y="1773238"/>
            <a:ext cx="7748588" cy="4462462"/>
          </a:xfrm>
          <a:prstGeom prst="rect">
            <a:avLst/>
          </a:prstGeom>
        </p:spPr>
        <p:txBody>
          <a:bodyPr lIns="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bg1"/>
                </a:solidFill>
              </a:defRPr>
            </a:lvl1pPr>
          </a:lstStyle>
          <a:p>
            <a:pPr lvl="0"/>
            <a:endParaRPr lang="en-GB" dirty="0"/>
          </a:p>
        </p:txBody>
      </p:sp>
      <p:sp>
        <p:nvSpPr>
          <p:cNvPr id="17" name="Picture Placeholder 16" descr="Image">
            <a:extLst>
              <a:ext uri="{FF2B5EF4-FFF2-40B4-BE49-F238E27FC236}">
                <a16:creationId xmlns:a16="http://schemas.microsoft.com/office/drawing/2014/main" id="{722636D3-FE3F-6A4E-9E0E-C5CAA04C2C72}"/>
              </a:ext>
            </a:extLst>
          </p:cNvPr>
          <p:cNvSpPr>
            <a:spLocks noGrp="1"/>
          </p:cNvSpPr>
          <p:nvPr>
            <p:ph type="pic" sz="quarter" idx="10" hasCustomPrompt="1"/>
          </p:nvPr>
        </p:nvSpPr>
        <p:spPr>
          <a:xfrm>
            <a:off x="8183563" y="1773251"/>
            <a:ext cx="3573461" cy="4463139"/>
          </a:xfrm>
          <a:prstGeom prst="roundRect">
            <a:avLst>
              <a:gd name="adj" fmla="val 8406"/>
            </a:avLst>
          </a:prstGeom>
          <a:ln>
            <a:noFill/>
          </a:ln>
        </p:spPr>
        <p:txBody>
          <a:bodyPr lIns="0" tIns="0" rIns="0" bIns="0" anchor="ctr"/>
          <a:lstStyle>
            <a:lvl1pPr marL="0" indent="0" algn="ctr">
              <a:buNone/>
              <a:defRPr>
                <a:solidFill>
                  <a:schemeClr val="bg2"/>
                </a:solidFill>
              </a:defRPr>
            </a:lvl1pPr>
          </a:lstStyle>
          <a:p>
            <a:r>
              <a:rPr lang="en-GB" dirty="0"/>
              <a:t>Click to insert image</a:t>
            </a:r>
          </a:p>
        </p:txBody>
      </p:sp>
    </p:spTree>
    <p:extLst>
      <p:ext uri="{BB962C8B-B14F-4D97-AF65-F5344CB8AC3E}">
        <p14:creationId xmlns:p14="http://schemas.microsoft.com/office/powerpoint/2010/main" val="2436859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mplate 7">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AA5AD7-1C9E-D440-85FA-BA6236140154}"/>
              </a:ext>
              <a:ext uri="{C183D7F6-B498-43B3-948B-1728B52AA6E4}">
                <adec:decorative xmlns:adec="http://schemas.microsoft.com/office/drawing/2017/decorative" val="1"/>
              </a:ext>
            </a:extLst>
          </p:cNvPr>
          <p:cNvSpPr/>
          <p:nvPr userDrawn="1"/>
        </p:nvSpPr>
        <p:spPr>
          <a:xfrm>
            <a:off x="0" y="6670674"/>
            <a:ext cx="12192000" cy="187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BC46F0A-5D1B-7D46-AF4A-E653EF9B765F}"/>
              </a:ext>
              <a:ext uri="{C183D7F6-B498-43B3-948B-1728B52AA6E4}">
                <adec:decorative xmlns:adec="http://schemas.microsoft.com/office/drawing/2017/decorative" val="1"/>
              </a:ext>
            </a:extLst>
          </p:cNvPr>
          <p:cNvCxnSpPr>
            <a:cxnSpLocks/>
          </p:cNvCxnSpPr>
          <p:nvPr userDrawn="1"/>
        </p:nvCxnSpPr>
        <p:spPr>
          <a:xfrm>
            <a:off x="0" y="1330325"/>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ctivity Alliance logo with strapline disability, inclusion, sport.">
            <a:extLst>
              <a:ext uri="{FF2B5EF4-FFF2-40B4-BE49-F238E27FC236}">
                <a16:creationId xmlns:a16="http://schemas.microsoft.com/office/drawing/2014/main" id="{90431425-4220-AB41-AB25-D6EB7F24B11A}"/>
              </a:ext>
            </a:extLst>
          </p:cNvPr>
          <p:cNvPicPr>
            <a:picLocks noChangeAspect="1"/>
          </p:cNvPicPr>
          <p:nvPr userDrawn="1"/>
        </p:nvPicPr>
        <p:blipFill>
          <a:blip r:embed="rId2"/>
          <a:srcRect/>
          <a:stretch/>
        </p:blipFill>
        <p:spPr>
          <a:xfrm>
            <a:off x="8618538" y="431801"/>
            <a:ext cx="1855050" cy="499577"/>
          </a:xfrm>
          <a:prstGeom prst="rect">
            <a:avLst/>
          </a:prstGeom>
        </p:spPr>
      </p:pic>
      <p:pic>
        <p:nvPicPr>
          <p:cNvPr id="10" name="Picture 9" descr="Lead logo">
            <a:extLst>
              <a:ext uri="{FF2B5EF4-FFF2-40B4-BE49-F238E27FC236}">
                <a16:creationId xmlns:a16="http://schemas.microsoft.com/office/drawing/2014/main" id="{2F49FDA9-C7CE-4E48-BB2A-11068EBD3C57}"/>
              </a:ext>
            </a:extLst>
          </p:cNvPr>
          <p:cNvPicPr>
            <a:picLocks noChangeAspect="1"/>
          </p:cNvPicPr>
          <p:nvPr userDrawn="1"/>
        </p:nvPicPr>
        <p:blipFill>
          <a:blip r:embed="rId3"/>
          <a:srcRect/>
          <a:stretch/>
        </p:blipFill>
        <p:spPr>
          <a:xfrm>
            <a:off x="10834404" y="431800"/>
            <a:ext cx="922621" cy="464248"/>
          </a:xfrm>
          <a:prstGeom prst="rect">
            <a:avLst/>
          </a:prstGeom>
        </p:spPr>
      </p:pic>
      <p:sp>
        <p:nvSpPr>
          <p:cNvPr id="4" name="Title 3">
            <a:extLst>
              <a:ext uri="{FF2B5EF4-FFF2-40B4-BE49-F238E27FC236}">
                <a16:creationId xmlns:a16="http://schemas.microsoft.com/office/drawing/2014/main" id="{E27C19D8-E4BB-6641-8BF9-5C9242C9EFA8}"/>
              </a:ext>
            </a:extLst>
          </p:cNvPr>
          <p:cNvSpPr>
            <a:spLocks noGrp="1"/>
          </p:cNvSpPr>
          <p:nvPr>
            <p:ph type="title"/>
          </p:nvPr>
        </p:nvSpPr>
        <p:spPr>
          <a:xfrm>
            <a:off x="434975" y="431800"/>
            <a:ext cx="7748588" cy="752424"/>
          </a:xfrm>
          <a:prstGeom prst="rect">
            <a:avLst/>
          </a:prstGeom>
        </p:spPr>
        <p:txBody>
          <a:bodyPr lIns="0" tIns="0" rIns="0" bIns="0"/>
          <a:lstStyle>
            <a:lvl1pPr>
              <a:defRPr sz="3700" b="1">
                <a:solidFill>
                  <a:schemeClr val="tx1"/>
                </a:solidFill>
              </a:defRPr>
            </a:lvl1pPr>
          </a:lstStyle>
          <a:p>
            <a:endParaRPr lang="en-GB" dirty="0"/>
          </a:p>
        </p:txBody>
      </p:sp>
      <p:sp>
        <p:nvSpPr>
          <p:cNvPr id="17" name="Picture Placeholder 16" descr="Image">
            <a:extLst>
              <a:ext uri="{FF2B5EF4-FFF2-40B4-BE49-F238E27FC236}">
                <a16:creationId xmlns:a16="http://schemas.microsoft.com/office/drawing/2014/main" id="{722636D3-FE3F-6A4E-9E0E-C5CAA04C2C72}"/>
              </a:ext>
            </a:extLst>
          </p:cNvPr>
          <p:cNvSpPr>
            <a:spLocks noGrp="1"/>
          </p:cNvSpPr>
          <p:nvPr>
            <p:ph type="pic" sz="quarter" idx="10" hasCustomPrompt="1"/>
          </p:nvPr>
        </p:nvSpPr>
        <p:spPr>
          <a:xfrm>
            <a:off x="434975" y="1773251"/>
            <a:ext cx="3573461" cy="4463139"/>
          </a:xfrm>
          <a:prstGeom prst="roundRect">
            <a:avLst>
              <a:gd name="adj" fmla="val 8406"/>
            </a:avLst>
          </a:prstGeom>
          <a:ln>
            <a:noFill/>
          </a:ln>
        </p:spPr>
        <p:txBody>
          <a:bodyPr lIns="0" tIns="0" rIns="0" bIns="0" anchor="ctr"/>
          <a:lstStyle>
            <a:lvl1pPr marL="0" indent="0" algn="ctr">
              <a:buNone/>
              <a:defRPr>
                <a:solidFill>
                  <a:schemeClr val="tx1"/>
                </a:solidFill>
              </a:defRPr>
            </a:lvl1pPr>
          </a:lstStyle>
          <a:p>
            <a:r>
              <a:rPr lang="en-GB" dirty="0"/>
              <a:t>Click to insert image</a:t>
            </a:r>
          </a:p>
        </p:txBody>
      </p:sp>
      <p:sp>
        <p:nvSpPr>
          <p:cNvPr id="22" name="Text Placeholder 21">
            <a:extLst>
              <a:ext uri="{FF2B5EF4-FFF2-40B4-BE49-F238E27FC236}">
                <a16:creationId xmlns:a16="http://schemas.microsoft.com/office/drawing/2014/main" id="{3444EB24-155E-7341-A0E7-87425CF768F2}"/>
              </a:ext>
            </a:extLst>
          </p:cNvPr>
          <p:cNvSpPr>
            <a:spLocks noGrp="1"/>
          </p:cNvSpPr>
          <p:nvPr>
            <p:ph type="body" sz="quarter" idx="11"/>
          </p:nvPr>
        </p:nvSpPr>
        <p:spPr>
          <a:xfrm>
            <a:off x="4008436" y="1773238"/>
            <a:ext cx="7748588" cy="4462462"/>
          </a:xfrm>
          <a:prstGeom prst="rect">
            <a:avLst/>
          </a:prstGeom>
        </p:spPr>
        <p:txBody>
          <a:bodyPr lIns="360000" tIns="0" rIns="0" bIns="0"/>
          <a:lstStyle>
            <a:lvl1pPr marL="536575" indent="-536575">
              <a:lnSpc>
                <a:spcPct val="100000"/>
              </a:lnSpc>
              <a:spcBef>
                <a:spcPts val="0"/>
              </a:spcBef>
              <a:spcAft>
                <a:spcPts val="1400"/>
              </a:spcAft>
              <a:buFont typeface="Arial" panose="020B0604020202020204" pitchFamily="34" charset="0"/>
              <a:buChar char="•"/>
              <a:tabLst/>
              <a:defRPr sz="2400">
                <a:solidFill>
                  <a:schemeClr val="tx1"/>
                </a:solidFill>
              </a:defRPr>
            </a:lvl1pPr>
          </a:lstStyle>
          <a:p>
            <a:pPr lvl="0"/>
            <a:endParaRPr lang="en-GB" dirty="0"/>
          </a:p>
        </p:txBody>
      </p:sp>
    </p:spTree>
    <p:extLst>
      <p:ext uri="{BB962C8B-B14F-4D97-AF65-F5344CB8AC3E}">
        <p14:creationId xmlns:p14="http://schemas.microsoft.com/office/powerpoint/2010/main" val="381229625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8033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6" r:id="rId3"/>
    <p:sldLayoutId id="2147483657" r:id="rId4"/>
    <p:sldLayoutId id="2147483654" r:id="rId5"/>
    <p:sldLayoutId id="2147483655" r:id="rId6"/>
    <p:sldLayoutId id="2147483652" r:id="rId7"/>
    <p:sldLayoutId id="2147483650" r:id="rId8"/>
    <p:sldLayoutId id="2147483653" r:id="rId9"/>
    <p:sldLayoutId id="2147483651" r:id="rId10"/>
    <p:sldLayoutId id="2147483658" r:id="rId11"/>
    <p:sldLayoutId id="2147483659" r:id="rId12"/>
    <p:sldLayoutId id="2147483660" r:id="rId13"/>
    <p:sldLayoutId id="2147483661" r:id="rId14"/>
    <p:sldLayoutId id="2147483662" r:id="rId15"/>
    <p:sldLayoutId id="2147483663"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2" userDrawn="1">
          <p15:clr>
            <a:srgbClr val="F26B43"/>
          </p15:clr>
        </p15:guide>
        <p15:guide id="2" pos="7406" userDrawn="1">
          <p15:clr>
            <a:srgbClr val="F26B43"/>
          </p15:clr>
        </p15:guide>
        <p15:guide id="3" orient="horz" pos="3934" userDrawn="1">
          <p15:clr>
            <a:srgbClr val="F26B43"/>
          </p15:clr>
        </p15:guide>
        <p15:guide id="4" pos="274" userDrawn="1">
          <p15:clr>
            <a:srgbClr val="F26B43"/>
          </p15:clr>
        </p15:guide>
        <p15:guide id="5" orient="horz" pos="1117" userDrawn="1">
          <p15:clr>
            <a:srgbClr val="F26B43"/>
          </p15:clr>
        </p15:guide>
        <p15:guide id="6" pos="3953" userDrawn="1">
          <p15:clr>
            <a:srgbClr val="F26B43"/>
          </p15:clr>
        </p15:guide>
        <p15:guide id="7" pos="5155" userDrawn="1">
          <p15:clr>
            <a:srgbClr val="F26B43"/>
          </p15:clr>
        </p15:guide>
        <p15:guide id="8" pos="3727" userDrawn="1">
          <p15:clr>
            <a:srgbClr val="F26B43"/>
          </p15:clr>
        </p15:guide>
        <p15:guide id="9" orient="horz" pos="42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422968"/>
      </p:ext>
    </p:extLst>
  </p:cSld>
  <p:clrMap bg1="lt1" tx1="dk1" bg2="lt2" tx2="dk2" accent1="accent1" accent2="accent2" accent3="accent3" accent4="accent4" accent5="accent5" accent6="accent6" hlink="hlink" folHlink="folHlink"/>
  <p:sldLayoutIdLst>
    <p:sldLayoutId id="2147483668" r:id="rId1"/>
    <p:sldLayoutId id="2147483682" r:id="rId2"/>
    <p:sldLayoutId id="2147483681" r:id="rId3"/>
    <p:sldLayoutId id="2147483683" r:id="rId4"/>
    <p:sldLayoutId id="2147483684" r:id="rId5"/>
    <p:sldLayoutId id="2147483685" r:id="rId6"/>
    <p:sldLayoutId id="2147483670" r:id="rId7"/>
    <p:sldLayoutId id="2147483686" r:id="rId8"/>
    <p:sldLayoutId id="2147483687" r:id="rId9"/>
    <p:sldLayoutId id="2147483688" r:id="rId10"/>
    <p:sldLayoutId id="2147483676" r:id="rId11"/>
    <p:sldLayoutId id="2147483689" r:id="rId12"/>
    <p:sldLayoutId id="2147483690" r:id="rId13"/>
    <p:sldLayoutId id="2147483691" r:id="rId14"/>
    <p:sldLayoutId id="2147483692" r:id="rId15"/>
    <p:sldLayoutId id="2147483678" r:id="rId16"/>
    <p:sldLayoutId id="2147483693" r:id="rId17"/>
    <p:sldLayoutId id="2147483694" r:id="rId18"/>
    <p:sldLayoutId id="2147483695" r:id="rId19"/>
    <p:sldLayoutId id="2147483696" r:id="rId20"/>
    <p:sldLayoutId id="2147483680" r:id="rId21"/>
    <p:sldLayoutId id="2147483697" r:id="rId22"/>
    <p:sldLayoutId id="2147483698" r:id="rId23"/>
    <p:sldLayoutId id="2147483699" r:id="rId24"/>
    <p:sldLayoutId id="214748370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2" userDrawn="1">
          <p15:clr>
            <a:srgbClr val="F26B43"/>
          </p15:clr>
        </p15:guide>
        <p15:guide id="2" pos="7406" userDrawn="1">
          <p15:clr>
            <a:srgbClr val="F26B43"/>
          </p15:clr>
        </p15:guide>
        <p15:guide id="3" orient="horz" pos="3934" userDrawn="1">
          <p15:clr>
            <a:srgbClr val="F26B43"/>
          </p15:clr>
        </p15:guide>
        <p15:guide id="4" pos="274" userDrawn="1">
          <p15:clr>
            <a:srgbClr val="F26B43"/>
          </p15:clr>
        </p15:guide>
        <p15:guide id="5" orient="horz" pos="1117" userDrawn="1">
          <p15:clr>
            <a:srgbClr val="F26B43"/>
          </p15:clr>
        </p15:guide>
        <p15:guide id="6" pos="3953" userDrawn="1">
          <p15:clr>
            <a:srgbClr val="F26B43"/>
          </p15:clr>
        </p15:guide>
        <p15:guide id="7" pos="5155" userDrawn="1">
          <p15:clr>
            <a:srgbClr val="F26B43"/>
          </p15:clr>
        </p15:guide>
        <p15:guide id="8" pos="3727" userDrawn="1">
          <p15:clr>
            <a:srgbClr val="F26B43"/>
          </p15:clr>
        </p15:guide>
        <p15:guide id="9" orient="horz" pos="42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37.sv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hyperlink" Target="https://www.poppi.org.uk/" TargetMode="External"/><Relationship Id="rId13" Type="http://schemas.openxmlformats.org/officeDocument/2006/relationships/hyperlink" Target="https://www.activityalliance.org.uk/assets/000/002/883/Engagement_factsheet_2_-_Effective_Engagement_original.pdf?1557928886" TargetMode="External"/><Relationship Id="rId18" Type="http://schemas.openxmlformats.org/officeDocument/2006/relationships/hyperlink" Target="https://www.activityalliance.org.uk/how-we-help/training/inclusive-activity-programme" TargetMode="External"/><Relationship Id="rId3" Type="http://schemas.openxmlformats.org/officeDocument/2006/relationships/hyperlink" Target="https://www.activityalliance.org.uk/assets/000/002/885/Engagement_factsheet_3_-_Engagement_through_research_and_insight_original.pdf?1557929290" TargetMode="External"/><Relationship Id="rId21" Type="http://schemas.openxmlformats.org/officeDocument/2006/relationships/hyperlink" Target="http://www.getoutgetactive.co.uk/assets/000/001/008/23600_-_1_The_GOGA_approach_-_7pp_Accessible_original.pdf?1634137359" TargetMode="External"/><Relationship Id="rId7" Type="http://schemas.openxmlformats.org/officeDocument/2006/relationships/hyperlink" Target="https://www.pansi.org.uk/" TargetMode="External"/><Relationship Id="rId12" Type="http://schemas.openxmlformats.org/officeDocument/2006/relationships/hyperlink" Target="https://www.gov.uk/research-for-development-outputs/fair-society-healthy-lives-the-marmot-review-strategic-review-of-health-inequalities-in-england-post-2010" TargetMode="External"/><Relationship Id="rId17" Type="http://schemas.openxmlformats.org/officeDocument/2006/relationships/hyperlink" Target="https://getyourselfactive.org/speedy-co-production-sessions/" TargetMode="External"/><Relationship Id="rId2" Type="http://schemas.openxmlformats.org/officeDocument/2006/relationships/notesSlide" Target="../notesSlides/notesSlide7.xml"/><Relationship Id="rId16" Type="http://schemas.openxmlformats.org/officeDocument/2006/relationships/hyperlink" Target="http://www.getoutgetactive.co.uk/assets/000/001/016/23600_-_3_Making_activity_more_accessible_and_appealing_3pp_Accessible_original.pdf?1634137869" TargetMode="External"/><Relationship Id="rId20" Type="http://schemas.openxmlformats.org/officeDocument/2006/relationships/hyperlink" Target="https://www.activityalliance.org.uk/how-we-help/resources/2235-media-guide-reporting-on-disabled-people-in-sport" TargetMode="External"/><Relationship Id="rId1" Type="http://schemas.openxmlformats.org/officeDocument/2006/relationships/slideLayout" Target="../slideLayouts/slideLayout17.xml"/><Relationship Id="rId6" Type="http://schemas.openxmlformats.org/officeDocument/2006/relationships/hyperlink" Target="https://www.sportengland.org/research-and-data/data/active-lives" TargetMode="External"/><Relationship Id="rId11" Type="http://schemas.openxmlformats.org/officeDocument/2006/relationships/hyperlink" Target="https://www.activityalliance.org.uk/assets/000/004/415/Activity_Alliance_Leisure_Factsheet_7_-_Insight_and_marketing_original.pdf?1659109450" TargetMode="External"/><Relationship Id="rId5" Type="http://schemas.openxmlformats.org/officeDocument/2006/relationships/hyperlink" Target="https://www.activityalliance.org.uk/how-we-help/fact-and-statistics" TargetMode="External"/><Relationship Id="rId15" Type="http://schemas.openxmlformats.org/officeDocument/2006/relationships/hyperlink" Target="http://www.getoutgetactive.co.uk/assets/000/001/013/23600_-_3_How_we_built_an_inclusive_framework_for_engaging_the_least_active_3pp_Accessible_original.pdf?1634137765" TargetMode="External"/><Relationship Id="rId23" Type="http://schemas.openxmlformats.org/officeDocument/2006/relationships/hyperlink" Target="https://www.activityalliance.org.uk/assets/000/004/421/Activity_Alliance_Leisure_Factsheet_10_-_Impact_and_outcomes_original.pdf?1659110292" TargetMode="External"/><Relationship Id="rId10" Type="http://schemas.openxmlformats.org/officeDocument/2006/relationships/hyperlink" Target="https://fingertips.phe.org.uk/profile/health-profiles" TargetMode="External"/><Relationship Id="rId19" Type="http://schemas.openxmlformats.org/officeDocument/2006/relationships/hyperlink" Target="https://www.activityalliance.org.uk/how-we-help/training/customer-service" TargetMode="External"/><Relationship Id="rId4" Type="http://schemas.openxmlformats.org/officeDocument/2006/relationships/hyperlink" Target="https://www.activityalliance.org.uk/how-we-help/research/7236-activity-alliance-annual-disability-and-activity-survey-june-2022" TargetMode="External"/><Relationship Id="rId9" Type="http://schemas.openxmlformats.org/officeDocument/2006/relationships/hyperlink" Target="https://www.ons.gov.uk/census/maps/choropleth/health" TargetMode="External"/><Relationship Id="rId14" Type="http://schemas.openxmlformats.org/officeDocument/2006/relationships/hyperlink" Target="https://www.activityalliance.org.uk/assets/000/002/887/Engagement_factsheet_4_-_Gathering_and_using_insight_on_disabled_people_original.pdf?1557929926" TargetMode="External"/><Relationship Id="rId22" Type="http://schemas.openxmlformats.org/officeDocument/2006/relationships/hyperlink" Target="http://www.getoutgetactive.co.uk/assets/000/001/010/23600_-_2_Becoming_active-_the_participant_journey_so_far_6pp_Accessible_original.pdf?1634137583"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rac.org.uk/" TargetMode="External"/><Relationship Id="rId13" Type="http://schemas.openxmlformats.org/officeDocument/2006/relationships/hyperlink" Target="https://getyourselfactive.org/speedy-co-production-sessions/" TargetMode="External"/><Relationship Id="rId18" Type="http://schemas.openxmlformats.org/officeDocument/2006/relationships/hyperlink" Target="http://www.getoutgetactive.co.uk/assets/000/001/024/23600_-_4_GOGA%27s_lasting_legacy_-_B_-_what_we%27re_asking_of_our_stakeholders_Commissioners_Accessible_original.pdf?1634139001" TargetMode="External"/><Relationship Id="rId3" Type="http://schemas.openxmlformats.org/officeDocument/2006/relationships/hyperlink" Target="https://www.activityalliance.org.uk/how-we-help/resources/5756-reopening-activity-an-inclusive-response" TargetMode="External"/><Relationship Id="rId7" Type="http://schemas.openxmlformats.org/officeDocument/2006/relationships/hyperlink" Target="https://www.accesscard.online/" TargetMode="External"/><Relationship Id="rId12" Type="http://schemas.openxmlformats.org/officeDocument/2006/relationships/hyperlink" Target="http://www.getoutgetactive.co.uk/assets/000/001/017/23600_-_3_GOGA_engaging_different_community_groups_%28overview%29_-_4pp_Accessible_original.pdf?1634137911" TargetMode="External"/><Relationship Id="rId17" Type="http://schemas.openxmlformats.org/officeDocument/2006/relationships/hyperlink" Target="http://www.getoutgetactive.co.uk/assets/000/001/020/23600_-_4_Driving_organisation_and_system_change_11pp_Accessible_original.pdf?1634138377" TargetMode="External"/><Relationship Id="rId2" Type="http://schemas.openxmlformats.org/officeDocument/2006/relationships/hyperlink" Target="https://www.activityalliance.org.uk/how-we-help/resources/66-access-for-all-opening-doors" TargetMode="External"/><Relationship Id="rId16" Type="http://schemas.openxmlformats.org/officeDocument/2006/relationships/hyperlink" Target="http://www.getoutgetactive.co.uk/assets/000/001/022/23600_-_4_GOGA%27s_lasting_legacy_-_A_-_what_we%27re_asking_of_our_stakeholders_Policy_makers_and_national_partners_Accessible_original.pdf?1634138912" TargetMode="External"/><Relationship Id="rId1" Type="http://schemas.openxmlformats.org/officeDocument/2006/relationships/slideLayout" Target="../slideLayouts/slideLayout17.xml"/><Relationship Id="rId6" Type="http://schemas.openxmlformats.org/officeDocument/2006/relationships/hyperlink" Target="https://www.changing-places.org/" TargetMode="External"/><Relationship Id="rId11" Type="http://schemas.openxmlformats.org/officeDocument/2006/relationships/hyperlink" Target="https://wecanmove.net/" TargetMode="External"/><Relationship Id="rId5" Type="http://schemas.openxmlformats.org/officeDocument/2006/relationships/hyperlink" Target="https://www.sportengland.org/guidance-and-support/facilities-and-planning/design-and-cost-guidance/accessible-facilities" TargetMode="External"/><Relationship Id="rId15" Type="http://schemas.openxmlformats.org/officeDocument/2006/relationships/hyperlink" Target="https://www.activityalliance.org.uk/assets/000/002/883/Engagement_factsheet_2_-_Effective_Engagement_original.pdf?1557928886" TargetMode="External"/><Relationship Id="rId10" Type="http://schemas.openxmlformats.org/officeDocument/2006/relationships/hyperlink" Target="https://www.activityalliance.org.uk/assets/000/004/417/Activity_Alliance_Leisure_Factsheet_8_-_Partnerships_and_engagement_original.pdf?1659109901" TargetMode="External"/><Relationship Id="rId19" Type="http://schemas.openxmlformats.org/officeDocument/2006/relationships/hyperlink" Target="file:///C:\Users\Andrew\AppData\Local\Microsoft\Windows\INetCache\Content.MSO\GOGA%20and%20TGC" TargetMode="External"/><Relationship Id="rId4" Type="http://schemas.openxmlformats.org/officeDocument/2006/relationships/hyperlink" Target="https://questaward.org/images/AssessmentPreparation/Quest2022/Guidance/Quest_GPLUS39_-_Accessible_Facilities_-_November_2022.pdf" TargetMode="External"/><Relationship Id="rId9" Type="http://schemas.openxmlformats.org/officeDocument/2006/relationships/hyperlink" Target="https://www.activityalliance.org.uk/how-we-help/research/7236-activity-alliance-annual-disability-and-activity-survey-june-2022" TargetMode="External"/><Relationship Id="rId14" Type="http://schemas.openxmlformats.org/officeDocument/2006/relationships/hyperlink" Target="https://www.youtube.com/watch?v=96U3wEcHs84&amp;list=PLA7MMK5VqkdpJzC-F0oU4a6UVHITFa4GQ&amp;index=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4083A-6CD0-B44B-8938-B93D46B036AF}"/>
              </a:ext>
            </a:extLst>
          </p:cNvPr>
          <p:cNvSpPr>
            <a:spLocks noGrp="1"/>
          </p:cNvSpPr>
          <p:nvPr>
            <p:ph type="title"/>
          </p:nvPr>
        </p:nvSpPr>
        <p:spPr>
          <a:xfrm>
            <a:off x="434975" y="1773238"/>
            <a:ext cx="5481638" cy="2362132"/>
          </a:xfrm>
        </p:spPr>
        <p:txBody>
          <a:bodyPr/>
          <a:lstStyle/>
          <a:p>
            <a:br>
              <a:rPr lang="en-GB" dirty="0"/>
            </a:br>
            <a:br>
              <a:rPr lang="en-GB" dirty="0"/>
            </a:br>
            <a:r>
              <a:rPr lang="en-GB" dirty="0"/>
              <a:t>Activity Alliance Single Pillar Leading Inclusion Workshop:</a:t>
            </a:r>
          </a:p>
        </p:txBody>
      </p:sp>
      <p:sp>
        <p:nvSpPr>
          <p:cNvPr id="6" name="Text Placeholder 5">
            <a:extLst>
              <a:ext uri="{FF2B5EF4-FFF2-40B4-BE49-F238E27FC236}">
                <a16:creationId xmlns:a16="http://schemas.microsoft.com/office/drawing/2014/main" id="{6AA94525-11E4-654B-BAD7-7A5D244C83F0}"/>
              </a:ext>
            </a:extLst>
          </p:cNvPr>
          <p:cNvSpPr>
            <a:spLocks noGrp="1"/>
          </p:cNvSpPr>
          <p:nvPr>
            <p:ph type="body" sz="quarter" idx="11"/>
          </p:nvPr>
        </p:nvSpPr>
        <p:spPr>
          <a:xfrm>
            <a:off x="434975" y="4398317"/>
            <a:ext cx="5481638" cy="1546428"/>
          </a:xfrm>
        </p:spPr>
        <p:txBody>
          <a:bodyPr/>
          <a:lstStyle/>
          <a:p>
            <a:r>
              <a:rPr lang="en-GB"/>
              <a:t>Improving your organisation </a:t>
            </a:r>
            <a:br>
              <a:rPr lang="en-GB"/>
            </a:br>
            <a:r>
              <a:rPr lang="en-GB"/>
              <a:t>for disabled people</a:t>
            </a:r>
            <a:endParaRPr lang="en-GB" dirty="0"/>
          </a:p>
        </p:txBody>
      </p:sp>
      <p:pic>
        <p:nvPicPr>
          <p:cNvPr id="9" name="Picture Placeholder 8">
            <a:extLst>
              <a:ext uri="{FF2B5EF4-FFF2-40B4-BE49-F238E27FC236}">
                <a16:creationId xmlns:a16="http://schemas.microsoft.com/office/drawing/2014/main" id="{0FA941D4-5ED7-8D4B-92C8-EABD4E92B382}"/>
              </a:ext>
            </a:extLst>
          </p:cNvPr>
          <p:cNvPicPr>
            <a:picLocks noGrp="1" noChangeAspect="1"/>
          </p:cNvPicPr>
          <p:nvPr>
            <p:ph type="pic" sz="quarter" idx="10"/>
          </p:nvPr>
        </p:nvPicPr>
        <p:blipFill rotWithShape="1">
          <a:blip r:embed="rId3"/>
          <a:srcRect l="14423" r="2064"/>
          <a:stretch/>
        </p:blipFill>
        <p:spPr/>
      </p:pic>
    </p:spTree>
    <p:extLst>
      <p:ext uri="{BB962C8B-B14F-4D97-AF65-F5344CB8AC3E}">
        <p14:creationId xmlns:p14="http://schemas.microsoft.com/office/powerpoint/2010/main" val="30323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364D-1588-6CFA-3D6F-4D002F5BF157}"/>
              </a:ext>
            </a:extLst>
          </p:cNvPr>
          <p:cNvSpPr>
            <a:spLocks noGrp="1"/>
          </p:cNvSpPr>
          <p:nvPr>
            <p:ph type="title"/>
          </p:nvPr>
        </p:nvSpPr>
        <p:spPr/>
        <p:txBody>
          <a:bodyPr/>
          <a:lstStyle/>
          <a:p>
            <a:r>
              <a:rPr lang="en-GB" dirty="0"/>
              <a:t>Post Workshop Survey</a:t>
            </a:r>
          </a:p>
        </p:txBody>
      </p:sp>
      <p:pic>
        <p:nvPicPr>
          <p:cNvPr id="4" name="Picture 3">
            <a:extLst>
              <a:ext uri="{FF2B5EF4-FFF2-40B4-BE49-F238E27FC236}">
                <a16:creationId xmlns:a16="http://schemas.microsoft.com/office/drawing/2014/main" id="{0A229B82-B5A7-C85A-26FE-19513E7467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09269" y="2066677"/>
            <a:ext cx="3570136" cy="3570136"/>
          </a:xfrm>
          <a:prstGeom prst="rect">
            <a:avLst/>
          </a:prstGeom>
        </p:spPr>
      </p:pic>
    </p:spTree>
    <p:extLst>
      <p:ext uri="{BB962C8B-B14F-4D97-AF65-F5344CB8AC3E}">
        <p14:creationId xmlns:p14="http://schemas.microsoft.com/office/powerpoint/2010/main" val="92403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F9E44-78CA-034F-95AE-43182C606C7D}"/>
              </a:ext>
            </a:extLst>
          </p:cNvPr>
          <p:cNvSpPr>
            <a:spLocks noGrp="1"/>
          </p:cNvSpPr>
          <p:nvPr>
            <p:ph type="body" sz="quarter" idx="11"/>
          </p:nvPr>
        </p:nvSpPr>
        <p:spPr/>
        <p:txBody>
          <a:bodyPr/>
          <a:lstStyle/>
          <a:p>
            <a:r>
              <a:rPr lang="en-GB" dirty="0"/>
              <a:t>01509 227750</a:t>
            </a:r>
          </a:p>
        </p:txBody>
      </p:sp>
      <p:sp>
        <p:nvSpPr>
          <p:cNvPr id="3" name="Text Placeholder 2">
            <a:extLst>
              <a:ext uri="{FF2B5EF4-FFF2-40B4-BE49-F238E27FC236}">
                <a16:creationId xmlns:a16="http://schemas.microsoft.com/office/drawing/2014/main" id="{D0D1D418-CBE7-514D-8E77-0D33AECB82A7}"/>
              </a:ext>
            </a:extLst>
          </p:cNvPr>
          <p:cNvSpPr>
            <a:spLocks noGrp="1"/>
          </p:cNvSpPr>
          <p:nvPr>
            <p:ph type="body" sz="quarter" idx="12"/>
          </p:nvPr>
        </p:nvSpPr>
        <p:spPr/>
        <p:txBody>
          <a:bodyPr/>
          <a:lstStyle/>
          <a:p>
            <a:r>
              <a:rPr lang="en-GB" dirty="0" err="1"/>
              <a:t>info@activityalliance.org.uk</a:t>
            </a:r>
            <a:r>
              <a:rPr lang="en-GB" dirty="0"/>
              <a:t> </a:t>
            </a:r>
          </a:p>
        </p:txBody>
      </p:sp>
      <p:sp>
        <p:nvSpPr>
          <p:cNvPr id="4" name="Text Placeholder 3">
            <a:extLst>
              <a:ext uri="{FF2B5EF4-FFF2-40B4-BE49-F238E27FC236}">
                <a16:creationId xmlns:a16="http://schemas.microsoft.com/office/drawing/2014/main" id="{3427D569-3CE1-764A-92D5-CA356A2049D6}"/>
              </a:ext>
            </a:extLst>
          </p:cNvPr>
          <p:cNvSpPr>
            <a:spLocks noGrp="1"/>
          </p:cNvSpPr>
          <p:nvPr>
            <p:ph type="body" sz="quarter" idx="13"/>
          </p:nvPr>
        </p:nvSpPr>
        <p:spPr/>
        <p:txBody>
          <a:bodyPr/>
          <a:lstStyle/>
          <a:p>
            <a:r>
              <a:rPr lang="en-GB" dirty="0" err="1"/>
              <a:t>activityalliance.org.uk</a:t>
            </a:r>
            <a:r>
              <a:rPr lang="en-GB" dirty="0"/>
              <a:t> </a:t>
            </a:r>
          </a:p>
        </p:txBody>
      </p:sp>
      <p:sp>
        <p:nvSpPr>
          <p:cNvPr id="5" name="Text Placeholder 4">
            <a:extLst>
              <a:ext uri="{FF2B5EF4-FFF2-40B4-BE49-F238E27FC236}">
                <a16:creationId xmlns:a16="http://schemas.microsoft.com/office/drawing/2014/main" id="{212D358F-D9F4-3E4C-8265-889782D15848}"/>
              </a:ext>
            </a:extLst>
          </p:cNvPr>
          <p:cNvSpPr>
            <a:spLocks noGrp="1"/>
          </p:cNvSpPr>
          <p:nvPr>
            <p:ph type="body" sz="quarter" idx="14"/>
          </p:nvPr>
        </p:nvSpPr>
        <p:spPr/>
        <p:txBody>
          <a:bodyPr/>
          <a:lstStyle/>
          <a:p>
            <a:r>
              <a:rPr lang="en-GB" dirty="0" err="1"/>
              <a:t>ActivityAlliance</a:t>
            </a:r>
            <a:endParaRPr lang="en-GB" dirty="0"/>
          </a:p>
        </p:txBody>
      </p:sp>
      <p:sp>
        <p:nvSpPr>
          <p:cNvPr id="6" name="Text Placeholder 5">
            <a:extLst>
              <a:ext uri="{FF2B5EF4-FFF2-40B4-BE49-F238E27FC236}">
                <a16:creationId xmlns:a16="http://schemas.microsoft.com/office/drawing/2014/main" id="{77C680FB-B8F3-C940-B5B9-C2AB0CE095B4}"/>
              </a:ext>
            </a:extLst>
          </p:cNvPr>
          <p:cNvSpPr>
            <a:spLocks noGrp="1"/>
          </p:cNvSpPr>
          <p:nvPr>
            <p:ph type="body" sz="quarter" idx="15"/>
          </p:nvPr>
        </p:nvSpPr>
        <p:spPr/>
        <p:txBody>
          <a:bodyPr/>
          <a:lstStyle/>
          <a:p>
            <a:r>
              <a:rPr lang="en-GB" dirty="0"/>
              <a:t>@</a:t>
            </a:r>
            <a:r>
              <a:rPr lang="en-GB" dirty="0" err="1"/>
              <a:t>AllForActivity</a:t>
            </a:r>
            <a:endParaRPr lang="en-GB" dirty="0"/>
          </a:p>
        </p:txBody>
      </p:sp>
      <p:sp>
        <p:nvSpPr>
          <p:cNvPr id="8" name="Text Placeholder 7">
            <a:extLst>
              <a:ext uri="{FF2B5EF4-FFF2-40B4-BE49-F238E27FC236}">
                <a16:creationId xmlns:a16="http://schemas.microsoft.com/office/drawing/2014/main" id="{604703DD-99EE-3F4F-9728-5256EE54C309}"/>
              </a:ext>
            </a:extLst>
          </p:cNvPr>
          <p:cNvSpPr>
            <a:spLocks noGrp="1"/>
          </p:cNvSpPr>
          <p:nvPr>
            <p:ph type="body" sz="quarter" idx="17"/>
          </p:nvPr>
        </p:nvSpPr>
        <p:spPr/>
        <p:txBody>
          <a:bodyPr/>
          <a:lstStyle/>
          <a:p>
            <a:r>
              <a:rPr lang="en-GB" dirty="0"/>
              <a:t>Activity alliance is the operating name for the English Federation of Disability Sport. </a:t>
            </a:r>
          </a:p>
          <a:p>
            <a:r>
              <a:rPr lang="en-GB" dirty="0"/>
              <a:t>Registered Charity No. 1075180. </a:t>
            </a:r>
          </a:p>
        </p:txBody>
      </p:sp>
    </p:spTree>
    <p:extLst>
      <p:ext uri="{BB962C8B-B14F-4D97-AF65-F5344CB8AC3E}">
        <p14:creationId xmlns:p14="http://schemas.microsoft.com/office/powerpoint/2010/main" val="81250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4A5-C61F-A147-A5E3-C5AE60F09572}"/>
              </a:ext>
            </a:extLst>
          </p:cNvPr>
          <p:cNvSpPr>
            <a:spLocks noGrp="1"/>
          </p:cNvSpPr>
          <p:nvPr>
            <p:ph type="title"/>
          </p:nvPr>
        </p:nvSpPr>
        <p:spPr/>
        <p:txBody>
          <a:bodyPr/>
          <a:lstStyle/>
          <a:p>
            <a:r>
              <a:rPr lang="en-GB" dirty="0"/>
              <a:t>Welcome and introduction</a:t>
            </a:r>
          </a:p>
        </p:txBody>
      </p:sp>
      <p:sp>
        <p:nvSpPr>
          <p:cNvPr id="3" name="Text Placeholder 2">
            <a:extLst>
              <a:ext uri="{FF2B5EF4-FFF2-40B4-BE49-F238E27FC236}">
                <a16:creationId xmlns:a16="http://schemas.microsoft.com/office/drawing/2014/main" id="{A2679A92-F805-214A-B8E4-6BF7CAAD01B3}"/>
              </a:ext>
            </a:extLst>
          </p:cNvPr>
          <p:cNvSpPr>
            <a:spLocks noGrp="1"/>
          </p:cNvSpPr>
          <p:nvPr>
            <p:ph type="body" sz="quarter" idx="11"/>
          </p:nvPr>
        </p:nvSpPr>
        <p:spPr>
          <a:xfrm>
            <a:off x="218664" y="1440662"/>
            <a:ext cx="7873283" cy="5079408"/>
          </a:xfrm>
        </p:spPr>
        <p:txBody>
          <a:bodyPr/>
          <a:lstStyle/>
          <a:p>
            <a:pPr marL="0" indent="0">
              <a:buNone/>
            </a:pPr>
            <a:r>
              <a:rPr lang="en-US" b="1" dirty="0"/>
              <a:t>Activity Alliance is the leading voice for Disabled </a:t>
            </a:r>
            <a:br>
              <a:rPr lang="en-US" b="1" dirty="0"/>
            </a:br>
            <a:r>
              <a:rPr lang="en-US" b="1" dirty="0"/>
              <a:t>People in sport and activity.</a:t>
            </a:r>
          </a:p>
          <a:p>
            <a:pPr marL="0" indent="0">
              <a:buNone/>
            </a:pPr>
            <a:r>
              <a:rPr lang="en-US" b="1" dirty="0"/>
              <a:t>We exist to support </a:t>
            </a:r>
            <a:r>
              <a:rPr lang="en-US" b="1" dirty="0" err="1"/>
              <a:t>organisations</a:t>
            </a:r>
            <a:r>
              <a:rPr lang="en-US" b="1" dirty="0"/>
              <a:t>, like yours, to tackle inequalities and improve your inclusion of disabled people.</a:t>
            </a:r>
          </a:p>
          <a:p>
            <a:r>
              <a:rPr lang="en-US" b="1" dirty="0"/>
              <a:t>Embed Disabled inclusion </a:t>
            </a:r>
          </a:p>
          <a:p>
            <a:r>
              <a:rPr lang="en-US" b="1" dirty="0"/>
              <a:t>Challenge the perceptions of disabled people.  </a:t>
            </a:r>
          </a:p>
          <a:p>
            <a:pPr marL="0" indent="0">
              <a:buNone/>
            </a:pPr>
            <a:r>
              <a:rPr lang="en-US" b="1" dirty="0"/>
              <a:t>Deaf/Disabled people and People with Long term health conditions. Equality Act 2010. </a:t>
            </a:r>
          </a:p>
          <a:p>
            <a:pPr marL="0" indent="0">
              <a:buNone/>
            </a:pPr>
            <a:r>
              <a:rPr lang="en-US" b="1" dirty="0"/>
              <a:t>Together, we can improve the access and offering of sports and physical activity to disabled people.</a:t>
            </a:r>
          </a:p>
        </p:txBody>
      </p:sp>
      <p:pic>
        <p:nvPicPr>
          <p:cNvPr id="8" name="Picture Placeholder 7">
            <a:extLst>
              <a:ext uri="{FF2B5EF4-FFF2-40B4-BE49-F238E27FC236}">
                <a16:creationId xmlns:a16="http://schemas.microsoft.com/office/drawing/2014/main" id="{4229D714-41B0-EE40-B3C6-7A93EA21955D}"/>
              </a:ext>
            </a:extLst>
          </p:cNvPr>
          <p:cNvPicPr>
            <a:picLocks noGrp="1" noChangeAspect="1"/>
          </p:cNvPicPr>
          <p:nvPr>
            <p:ph type="pic" sz="quarter" idx="10"/>
          </p:nvPr>
        </p:nvPicPr>
        <p:blipFill rotWithShape="1">
          <a:blip r:embed="rId3"/>
          <a:srcRect l="22343" r="32659"/>
          <a:stretch/>
        </p:blipFill>
        <p:spPr>
          <a:xfrm>
            <a:off x="8183563" y="1773251"/>
            <a:ext cx="3573461" cy="4463139"/>
          </a:xfrm>
        </p:spPr>
      </p:pic>
    </p:spTree>
    <p:extLst>
      <p:ext uri="{BB962C8B-B14F-4D97-AF65-F5344CB8AC3E}">
        <p14:creationId xmlns:p14="http://schemas.microsoft.com/office/powerpoint/2010/main" val="251445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E0F6-D3EF-CC46-8FDD-13A73AC601BC}"/>
              </a:ext>
            </a:extLst>
          </p:cNvPr>
          <p:cNvSpPr>
            <a:spLocks noGrp="1"/>
          </p:cNvSpPr>
          <p:nvPr>
            <p:ph type="title"/>
          </p:nvPr>
        </p:nvSpPr>
        <p:spPr/>
        <p:txBody>
          <a:bodyPr/>
          <a:lstStyle/>
          <a:p>
            <a:r>
              <a:rPr lang="en-GB" sz="2800" dirty="0"/>
              <a:t>What does success look like </a:t>
            </a:r>
            <a:br>
              <a:rPr lang="en-GB" sz="2800" dirty="0"/>
            </a:br>
            <a:r>
              <a:rPr lang="en-GB" sz="2800" dirty="0"/>
              <a:t>at the end of our session today?</a:t>
            </a:r>
          </a:p>
        </p:txBody>
      </p:sp>
      <p:sp>
        <p:nvSpPr>
          <p:cNvPr id="3" name="Text Placeholder 2">
            <a:extLst>
              <a:ext uri="{FF2B5EF4-FFF2-40B4-BE49-F238E27FC236}">
                <a16:creationId xmlns:a16="http://schemas.microsoft.com/office/drawing/2014/main" id="{3CDDBFA8-3A92-C24E-A69F-4A39FF82A3F0}"/>
              </a:ext>
            </a:extLst>
          </p:cNvPr>
          <p:cNvSpPr>
            <a:spLocks noGrp="1"/>
          </p:cNvSpPr>
          <p:nvPr>
            <p:ph type="body" sz="quarter" idx="11"/>
          </p:nvPr>
        </p:nvSpPr>
        <p:spPr>
          <a:xfrm>
            <a:off x="366149" y="1370116"/>
            <a:ext cx="5481638" cy="4462462"/>
          </a:xfrm>
        </p:spPr>
        <p:txBody>
          <a:bodyPr/>
          <a:lstStyle/>
          <a:p>
            <a:pPr marL="0" indent="0">
              <a:buNone/>
            </a:pPr>
            <a:r>
              <a:rPr lang="en-US" sz="2200" dirty="0"/>
              <a:t>Firstly, it’s important to understand what success means to you today!</a:t>
            </a:r>
          </a:p>
          <a:p>
            <a:r>
              <a:rPr lang="en-US" sz="2200" dirty="0"/>
              <a:t>Does it mean using this time and space to reflect?</a:t>
            </a:r>
          </a:p>
          <a:p>
            <a:r>
              <a:rPr lang="en-US" sz="2200" dirty="0"/>
              <a:t>Does it mean you have a solid </a:t>
            </a:r>
            <a:br>
              <a:rPr lang="en-US" sz="2200" dirty="0"/>
            </a:br>
            <a:r>
              <a:rPr lang="en-US" sz="2200" dirty="0"/>
              <a:t>plan in place for next steps?</a:t>
            </a:r>
          </a:p>
          <a:p>
            <a:r>
              <a:rPr lang="en-US" sz="2200" dirty="0"/>
              <a:t>Does it mean you need to connect with someone in the room to understand how?</a:t>
            </a:r>
          </a:p>
          <a:p>
            <a:r>
              <a:rPr lang="en-US" sz="2200" dirty="0"/>
              <a:t>Perhaps it means you know what change </a:t>
            </a:r>
            <a:br>
              <a:rPr lang="en-US" sz="2200" dirty="0"/>
            </a:br>
            <a:r>
              <a:rPr lang="en-US" sz="2200" dirty="0"/>
              <a:t>needs to happen?</a:t>
            </a:r>
          </a:p>
          <a:p>
            <a:r>
              <a:rPr lang="en-US" sz="2200" dirty="0"/>
              <a:t>Or something completely different…</a:t>
            </a:r>
          </a:p>
          <a:p>
            <a:endParaRPr lang="en-GB" dirty="0"/>
          </a:p>
        </p:txBody>
      </p:sp>
      <p:pic>
        <p:nvPicPr>
          <p:cNvPr id="6" name="Picture Placeholder 5">
            <a:extLst>
              <a:ext uri="{FF2B5EF4-FFF2-40B4-BE49-F238E27FC236}">
                <a16:creationId xmlns:a16="http://schemas.microsoft.com/office/drawing/2014/main" id="{9762568D-9AEA-DB45-9D80-33FDD1CA89EC}"/>
              </a:ext>
            </a:extLst>
          </p:cNvPr>
          <p:cNvPicPr>
            <a:picLocks noGrp="1" noChangeAspect="1"/>
          </p:cNvPicPr>
          <p:nvPr>
            <p:ph type="pic" sz="quarter" idx="10"/>
          </p:nvPr>
        </p:nvPicPr>
        <p:blipFill>
          <a:blip r:embed="rId3"/>
          <a:srcRect l="9101" r="9101"/>
          <a:stretch/>
        </p:blipFill>
        <p:spPr>
          <a:xfrm>
            <a:off x="6275387" y="1773251"/>
            <a:ext cx="5481638" cy="4463139"/>
          </a:xfrm>
        </p:spPr>
      </p:pic>
    </p:spTree>
    <p:extLst>
      <p:ext uri="{BB962C8B-B14F-4D97-AF65-F5344CB8AC3E}">
        <p14:creationId xmlns:p14="http://schemas.microsoft.com/office/powerpoint/2010/main" val="406982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29A10-EDB7-4548-A5B9-72F807558F9B}"/>
              </a:ext>
            </a:extLst>
          </p:cNvPr>
          <p:cNvSpPr>
            <a:spLocks noGrp="1"/>
          </p:cNvSpPr>
          <p:nvPr>
            <p:ph type="title"/>
          </p:nvPr>
        </p:nvSpPr>
        <p:spPr/>
        <p:txBody>
          <a:bodyPr/>
          <a:lstStyle/>
          <a:p>
            <a:r>
              <a:rPr lang="en-GB" dirty="0"/>
              <a:t>5 Pillars</a:t>
            </a:r>
          </a:p>
        </p:txBody>
      </p:sp>
      <p:sp>
        <p:nvSpPr>
          <p:cNvPr id="4" name="Text Placeholder 3">
            <a:extLst>
              <a:ext uri="{FF2B5EF4-FFF2-40B4-BE49-F238E27FC236}">
                <a16:creationId xmlns:a16="http://schemas.microsoft.com/office/drawing/2014/main" id="{64899DF5-627D-6943-BACE-1C47E11CA09A}"/>
              </a:ext>
            </a:extLst>
          </p:cNvPr>
          <p:cNvSpPr>
            <a:spLocks noGrp="1"/>
          </p:cNvSpPr>
          <p:nvPr>
            <p:ph type="body" sz="quarter" idx="11"/>
          </p:nvPr>
        </p:nvSpPr>
        <p:spPr/>
        <p:txBody>
          <a:bodyPr/>
          <a:lstStyle/>
          <a:p>
            <a:pPr marL="0" indent="0">
              <a:buNone/>
            </a:pPr>
            <a:r>
              <a:rPr lang="en-GB" b="1" dirty="0"/>
              <a:t>These are aligned with the Inclusion in Sport Framework.</a:t>
            </a:r>
          </a:p>
        </p:txBody>
      </p:sp>
      <p:pic>
        <p:nvPicPr>
          <p:cNvPr id="6" name="Graphic 5">
            <a:extLst>
              <a:ext uri="{FF2B5EF4-FFF2-40B4-BE49-F238E27FC236}">
                <a16:creationId xmlns:a16="http://schemas.microsoft.com/office/drawing/2014/main" id="{A0065771-45EA-1A4F-88C7-9CE6CF647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974" y="2298879"/>
            <a:ext cx="2016255" cy="3946346"/>
          </a:xfrm>
          <a:prstGeom prst="rect">
            <a:avLst/>
          </a:prstGeom>
        </p:spPr>
      </p:pic>
      <p:pic>
        <p:nvPicPr>
          <p:cNvPr id="14" name="Picture 13" descr="Leadership icon">
            <a:extLst>
              <a:ext uri="{FF2B5EF4-FFF2-40B4-BE49-F238E27FC236}">
                <a16:creationId xmlns:a16="http://schemas.microsoft.com/office/drawing/2014/main" id="{9D2ADE8A-C013-FE49-A709-C845C1A04D56}"/>
              </a:ext>
              <a:ext uri="{C183D7F6-B498-43B3-948B-1728B52AA6E4}">
                <adec:decorative xmlns:adec="http://schemas.microsoft.com/office/drawing/2017/decorative" val="0"/>
              </a:ext>
            </a:extLst>
          </p:cNvPr>
          <p:cNvPicPr>
            <a:picLocks noChangeAspect="1"/>
          </p:cNvPicPr>
          <p:nvPr/>
        </p:nvPicPr>
        <p:blipFill>
          <a:blip r:embed="rId5"/>
          <a:srcRect/>
          <a:stretch/>
        </p:blipFill>
        <p:spPr>
          <a:xfrm>
            <a:off x="641981" y="2498176"/>
            <a:ext cx="1604893" cy="1604893"/>
          </a:xfrm>
          <a:prstGeom prst="rect">
            <a:avLst/>
          </a:prstGeom>
        </p:spPr>
      </p:pic>
      <p:sp>
        <p:nvSpPr>
          <p:cNvPr id="26" name="TextBox 25">
            <a:extLst>
              <a:ext uri="{FF2B5EF4-FFF2-40B4-BE49-F238E27FC236}">
                <a16:creationId xmlns:a16="http://schemas.microsoft.com/office/drawing/2014/main" id="{0ED82ABF-25C7-7E43-B4FD-3C40AD61D346}"/>
              </a:ext>
            </a:extLst>
          </p:cNvPr>
          <p:cNvSpPr txBox="1"/>
          <p:nvPr/>
        </p:nvSpPr>
        <p:spPr>
          <a:xfrm>
            <a:off x="434976" y="4103069"/>
            <a:ext cx="2016254" cy="2132632"/>
          </a:xfrm>
          <a:prstGeom prst="rect">
            <a:avLst/>
          </a:prstGeom>
          <a:noFill/>
        </p:spPr>
        <p:txBody>
          <a:bodyPr wrap="square" lIns="180000" tIns="72000" rIns="180000" bIns="0" rtlCol="0">
            <a:noAutofit/>
          </a:bodyPr>
          <a:lstStyle/>
          <a:p>
            <a:pPr algn="l"/>
            <a:r>
              <a:rPr lang="en-GB" sz="5000" b="1" dirty="0">
                <a:solidFill>
                  <a:schemeClr val="bg2"/>
                </a:solidFill>
              </a:rPr>
              <a:t>1.</a:t>
            </a:r>
          </a:p>
          <a:p>
            <a:pPr algn="l"/>
            <a:r>
              <a:rPr lang="en-GB" sz="2400" dirty="0">
                <a:solidFill>
                  <a:schemeClr val="bg2"/>
                </a:solidFill>
              </a:rPr>
              <a:t>Leadership</a:t>
            </a:r>
          </a:p>
        </p:txBody>
      </p:sp>
      <p:pic>
        <p:nvPicPr>
          <p:cNvPr id="7" name="Graphic 6">
            <a:extLst>
              <a:ext uri="{FF2B5EF4-FFF2-40B4-BE49-F238E27FC236}">
                <a16:creationId xmlns:a16="http://schemas.microsoft.com/office/drawing/2014/main" id="{7A77EB4B-D2AD-D141-9080-D49F4B8481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74413" y="2298879"/>
            <a:ext cx="2016255" cy="3946346"/>
          </a:xfrm>
          <a:prstGeom prst="rect">
            <a:avLst/>
          </a:prstGeom>
        </p:spPr>
      </p:pic>
      <p:pic>
        <p:nvPicPr>
          <p:cNvPr id="15" name="Picture 14" descr="Culture icon">
            <a:extLst>
              <a:ext uri="{FF2B5EF4-FFF2-40B4-BE49-F238E27FC236}">
                <a16:creationId xmlns:a16="http://schemas.microsoft.com/office/drawing/2014/main" id="{F0F24FC0-13CC-9446-9DB9-6424783DFC31}"/>
              </a:ext>
              <a:ext uri="{C183D7F6-B498-43B3-948B-1728B52AA6E4}">
                <adec:decorative xmlns:adec="http://schemas.microsoft.com/office/drawing/2017/decorative" val="0"/>
              </a:ext>
            </a:extLst>
          </p:cNvPr>
          <p:cNvPicPr>
            <a:picLocks noChangeAspect="1"/>
          </p:cNvPicPr>
          <p:nvPr/>
        </p:nvPicPr>
        <p:blipFill>
          <a:blip r:embed="rId8"/>
          <a:srcRect/>
          <a:stretch/>
        </p:blipFill>
        <p:spPr>
          <a:xfrm>
            <a:off x="2880093" y="2498176"/>
            <a:ext cx="1604893" cy="1604893"/>
          </a:xfrm>
          <a:prstGeom prst="rect">
            <a:avLst/>
          </a:prstGeom>
        </p:spPr>
      </p:pic>
      <p:sp>
        <p:nvSpPr>
          <p:cNvPr id="27" name="TextBox 26">
            <a:extLst>
              <a:ext uri="{FF2B5EF4-FFF2-40B4-BE49-F238E27FC236}">
                <a16:creationId xmlns:a16="http://schemas.microsoft.com/office/drawing/2014/main" id="{52C0CDB5-F7E7-8140-BFF9-775E7398C271}"/>
              </a:ext>
            </a:extLst>
          </p:cNvPr>
          <p:cNvSpPr txBox="1"/>
          <p:nvPr/>
        </p:nvSpPr>
        <p:spPr>
          <a:xfrm>
            <a:off x="2674413" y="4103069"/>
            <a:ext cx="2016254" cy="2132632"/>
          </a:xfrm>
          <a:prstGeom prst="rect">
            <a:avLst/>
          </a:prstGeom>
          <a:noFill/>
        </p:spPr>
        <p:txBody>
          <a:bodyPr wrap="square" lIns="180000" tIns="72000" rIns="180000" bIns="0" rtlCol="0">
            <a:noAutofit/>
          </a:bodyPr>
          <a:lstStyle/>
          <a:p>
            <a:pPr algn="l"/>
            <a:r>
              <a:rPr lang="en-GB" sz="5000" b="1" dirty="0">
                <a:solidFill>
                  <a:schemeClr val="bg2"/>
                </a:solidFill>
              </a:rPr>
              <a:t>2.</a:t>
            </a:r>
          </a:p>
          <a:p>
            <a:pPr algn="l"/>
            <a:r>
              <a:rPr lang="en-GB" sz="2400" dirty="0">
                <a:solidFill>
                  <a:schemeClr val="bg2"/>
                </a:solidFill>
              </a:rPr>
              <a:t>Culture</a:t>
            </a:r>
          </a:p>
        </p:txBody>
      </p:sp>
      <p:pic>
        <p:nvPicPr>
          <p:cNvPr id="10" name="Graphic 9">
            <a:extLst>
              <a:ext uri="{FF2B5EF4-FFF2-40B4-BE49-F238E27FC236}">
                <a16:creationId xmlns:a16="http://schemas.microsoft.com/office/drawing/2014/main" id="{ECB5FD69-E4C7-0340-8DA9-6D6DB9D5EB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13852" y="2303766"/>
            <a:ext cx="2375203" cy="3941460"/>
          </a:xfrm>
          <a:prstGeom prst="rect">
            <a:avLst/>
          </a:prstGeom>
        </p:spPr>
      </p:pic>
      <p:pic>
        <p:nvPicPr>
          <p:cNvPr id="16" name="Picture 15" descr="Communication icon">
            <a:extLst>
              <a:ext uri="{FF2B5EF4-FFF2-40B4-BE49-F238E27FC236}">
                <a16:creationId xmlns:a16="http://schemas.microsoft.com/office/drawing/2014/main" id="{BD0040E1-F44F-7F4C-B2BD-519183937E36}"/>
              </a:ext>
              <a:ext uri="{C183D7F6-B498-43B3-948B-1728B52AA6E4}">
                <adec:decorative xmlns:adec="http://schemas.microsoft.com/office/drawing/2017/decorative" val="0"/>
              </a:ext>
            </a:extLst>
          </p:cNvPr>
          <p:cNvPicPr>
            <a:picLocks noChangeAspect="1"/>
          </p:cNvPicPr>
          <p:nvPr/>
        </p:nvPicPr>
        <p:blipFill>
          <a:blip r:embed="rId11"/>
          <a:srcRect/>
          <a:stretch/>
        </p:blipFill>
        <p:spPr>
          <a:xfrm>
            <a:off x="5299007" y="2498177"/>
            <a:ext cx="1604893" cy="1604893"/>
          </a:xfrm>
          <a:prstGeom prst="rect">
            <a:avLst/>
          </a:prstGeom>
        </p:spPr>
      </p:pic>
      <p:sp>
        <p:nvSpPr>
          <p:cNvPr id="19" name="TextBox 18">
            <a:extLst>
              <a:ext uri="{FF2B5EF4-FFF2-40B4-BE49-F238E27FC236}">
                <a16:creationId xmlns:a16="http://schemas.microsoft.com/office/drawing/2014/main" id="{23B6868F-9FEF-2F42-914A-19AC9C4E8409}"/>
              </a:ext>
            </a:extLst>
          </p:cNvPr>
          <p:cNvSpPr txBox="1"/>
          <p:nvPr/>
        </p:nvSpPr>
        <p:spPr>
          <a:xfrm>
            <a:off x="4913851" y="4103069"/>
            <a:ext cx="2375203" cy="2132632"/>
          </a:xfrm>
          <a:prstGeom prst="rect">
            <a:avLst/>
          </a:prstGeom>
          <a:noFill/>
        </p:spPr>
        <p:txBody>
          <a:bodyPr wrap="square" lIns="180000" tIns="72000" rIns="180000" bIns="0" rtlCol="0">
            <a:noAutofit/>
          </a:bodyPr>
          <a:lstStyle/>
          <a:p>
            <a:pPr algn="l"/>
            <a:r>
              <a:rPr lang="en-GB" sz="5000" b="1" dirty="0">
                <a:solidFill>
                  <a:schemeClr val="bg2"/>
                </a:solidFill>
              </a:rPr>
              <a:t>3.</a:t>
            </a:r>
          </a:p>
          <a:p>
            <a:pPr algn="l"/>
            <a:r>
              <a:rPr lang="en-GB" sz="2400" dirty="0">
                <a:solidFill>
                  <a:schemeClr val="bg2"/>
                </a:solidFill>
              </a:rPr>
              <a:t>Communication</a:t>
            </a:r>
          </a:p>
        </p:txBody>
      </p:sp>
      <p:pic>
        <p:nvPicPr>
          <p:cNvPr id="11" name="Graphic 10">
            <a:extLst>
              <a:ext uri="{FF2B5EF4-FFF2-40B4-BE49-F238E27FC236}">
                <a16:creationId xmlns:a16="http://schemas.microsoft.com/office/drawing/2014/main" id="{AAA2EA3F-1715-7E48-AAA9-423311EB1D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12239" y="2298879"/>
            <a:ext cx="2016255" cy="3946346"/>
          </a:xfrm>
          <a:prstGeom prst="rect">
            <a:avLst/>
          </a:prstGeom>
        </p:spPr>
      </p:pic>
      <p:pic>
        <p:nvPicPr>
          <p:cNvPr id="17" name="Picture 16" descr="Disabled people’s experience icon">
            <a:extLst>
              <a:ext uri="{FF2B5EF4-FFF2-40B4-BE49-F238E27FC236}">
                <a16:creationId xmlns:a16="http://schemas.microsoft.com/office/drawing/2014/main" id="{99392EAD-CE2E-6B4C-8C32-5BFE31C89CE9}"/>
              </a:ext>
              <a:ext uri="{C183D7F6-B498-43B3-948B-1728B52AA6E4}">
                <adec:decorative xmlns:adec="http://schemas.microsoft.com/office/drawing/2017/decorative" val="0"/>
              </a:ext>
            </a:extLst>
          </p:cNvPr>
          <p:cNvPicPr>
            <a:picLocks noChangeAspect="1"/>
          </p:cNvPicPr>
          <p:nvPr/>
        </p:nvPicPr>
        <p:blipFill>
          <a:blip r:embed="rId14"/>
          <a:srcRect/>
          <a:stretch/>
        </p:blipFill>
        <p:spPr>
          <a:xfrm>
            <a:off x="7717923" y="2498176"/>
            <a:ext cx="1604893" cy="1604893"/>
          </a:xfrm>
          <a:prstGeom prst="rect">
            <a:avLst/>
          </a:prstGeom>
        </p:spPr>
      </p:pic>
      <p:sp>
        <p:nvSpPr>
          <p:cNvPr id="28" name="TextBox 27">
            <a:extLst>
              <a:ext uri="{FF2B5EF4-FFF2-40B4-BE49-F238E27FC236}">
                <a16:creationId xmlns:a16="http://schemas.microsoft.com/office/drawing/2014/main" id="{DEA43A5A-A05F-B642-A83F-B0EA54A2D0B7}"/>
              </a:ext>
            </a:extLst>
          </p:cNvPr>
          <p:cNvSpPr txBox="1"/>
          <p:nvPr/>
        </p:nvSpPr>
        <p:spPr>
          <a:xfrm>
            <a:off x="7512237" y="4103069"/>
            <a:ext cx="2016254" cy="2132632"/>
          </a:xfrm>
          <a:prstGeom prst="rect">
            <a:avLst/>
          </a:prstGeom>
          <a:noFill/>
        </p:spPr>
        <p:txBody>
          <a:bodyPr wrap="square" lIns="180000" tIns="72000" rIns="180000" bIns="0" rtlCol="0">
            <a:noAutofit/>
          </a:bodyPr>
          <a:lstStyle/>
          <a:p>
            <a:pPr algn="l"/>
            <a:r>
              <a:rPr lang="en-GB" sz="5000" b="1" dirty="0">
                <a:solidFill>
                  <a:schemeClr val="bg2"/>
                </a:solidFill>
              </a:rPr>
              <a:t>4.</a:t>
            </a:r>
          </a:p>
          <a:p>
            <a:pPr algn="l"/>
            <a:r>
              <a:rPr lang="en-GB" sz="2400" dirty="0">
                <a:solidFill>
                  <a:schemeClr val="bg2"/>
                </a:solidFill>
              </a:rPr>
              <a:t>Disabled people’s experience</a:t>
            </a:r>
          </a:p>
        </p:txBody>
      </p:sp>
      <p:pic>
        <p:nvPicPr>
          <p:cNvPr id="12" name="Graphic 11">
            <a:extLst>
              <a:ext uri="{FF2B5EF4-FFF2-40B4-BE49-F238E27FC236}">
                <a16:creationId xmlns:a16="http://schemas.microsoft.com/office/drawing/2014/main" id="{CA677D60-A65D-AC47-9BEA-C375276A6D9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51677" y="2298879"/>
            <a:ext cx="2016255" cy="3946346"/>
          </a:xfrm>
          <a:prstGeom prst="rect">
            <a:avLst/>
          </a:prstGeom>
        </p:spPr>
      </p:pic>
      <p:pic>
        <p:nvPicPr>
          <p:cNvPr id="18" name="Picture 17" descr="People icon">
            <a:extLst>
              <a:ext uri="{FF2B5EF4-FFF2-40B4-BE49-F238E27FC236}">
                <a16:creationId xmlns:a16="http://schemas.microsoft.com/office/drawing/2014/main" id="{BF3F0994-CADF-1B4A-B60B-63C05FC33BF9}"/>
              </a:ext>
              <a:ext uri="{C183D7F6-B498-43B3-948B-1728B52AA6E4}">
                <adec:decorative xmlns:adec="http://schemas.microsoft.com/office/drawing/2017/decorative" val="0"/>
              </a:ext>
            </a:extLst>
          </p:cNvPr>
          <p:cNvPicPr>
            <a:picLocks noChangeAspect="1"/>
          </p:cNvPicPr>
          <p:nvPr/>
        </p:nvPicPr>
        <p:blipFill>
          <a:blip r:embed="rId17"/>
          <a:srcRect/>
          <a:stretch/>
        </p:blipFill>
        <p:spPr>
          <a:xfrm>
            <a:off x="9957357" y="2498176"/>
            <a:ext cx="1604892" cy="1604892"/>
          </a:xfrm>
          <a:prstGeom prst="rect">
            <a:avLst/>
          </a:prstGeom>
        </p:spPr>
      </p:pic>
      <p:sp>
        <p:nvSpPr>
          <p:cNvPr id="29" name="TextBox 28">
            <a:extLst>
              <a:ext uri="{FF2B5EF4-FFF2-40B4-BE49-F238E27FC236}">
                <a16:creationId xmlns:a16="http://schemas.microsoft.com/office/drawing/2014/main" id="{45DBC641-C2AF-7640-8C5E-3C3E76E297E5}"/>
              </a:ext>
            </a:extLst>
          </p:cNvPr>
          <p:cNvSpPr txBox="1"/>
          <p:nvPr/>
        </p:nvSpPr>
        <p:spPr>
          <a:xfrm>
            <a:off x="9751678" y="4103069"/>
            <a:ext cx="2016254" cy="2132632"/>
          </a:xfrm>
          <a:prstGeom prst="rect">
            <a:avLst/>
          </a:prstGeom>
          <a:noFill/>
        </p:spPr>
        <p:txBody>
          <a:bodyPr wrap="square" lIns="180000" tIns="72000" rIns="180000" bIns="0" rtlCol="0">
            <a:noAutofit/>
          </a:bodyPr>
          <a:lstStyle/>
          <a:p>
            <a:pPr algn="l"/>
            <a:r>
              <a:rPr lang="en-GB" sz="5000" b="1" dirty="0">
                <a:solidFill>
                  <a:schemeClr val="bg2"/>
                </a:solidFill>
              </a:rPr>
              <a:t>5.</a:t>
            </a:r>
          </a:p>
          <a:p>
            <a:pPr algn="l"/>
            <a:r>
              <a:rPr lang="en-GB" sz="2400" dirty="0">
                <a:solidFill>
                  <a:schemeClr val="bg2"/>
                </a:solidFill>
              </a:rPr>
              <a:t>People</a:t>
            </a:r>
          </a:p>
        </p:txBody>
      </p:sp>
      <p:sp>
        <p:nvSpPr>
          <p:cNvPr id="2" name="Rectangle 1">
            <a:extLst>
              <a:ext uri="{FF2B5EF4-FFF2-40B4-BE49-F238E27FC236}">
                <a16:creationId xmlns:a16="http://schemas.microsoft.com/office/drawing/2014/main" id="{21EE63AD-A878-62B6-3713-F13F1AAB8C99}"/>
              </a:ext>
            </a:extLst>
          </p:cNvPr>
          <p:cNvSpPr/>
          <p:nvPr/>
        </p:nvSpPr>
        <p:spPr>
          <a:xfrm>
            <a:off x="7374194" y="2182761"/>
            <a:ext cx="2290916" cy="424343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747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BA25797-F302-704D-9AED-56EDF612A1AC}"/>
              </a:ext>
            </a:extLst>
          </p:cNvPr>
          <p:cNvPicPr>
            <a:picLocks noGrp="1" noChangeAspect="1"/>
          </p:cNvPicPr>
          <p:nvPr>
            <p:ph type="pic" sz="quarter" idx="10"/>
          </p:nvPr>
        </p:nvPicPr>
        <p:blipFill>
          <a:blip r:embed="rId3"/>
          <a:srcRect l="85" r="85"/>
          <a:stretch>
            <a:fillRect/>
          </a:stretch>
        </p:blipFill>
        <p:spPr/>
      </p:pic>
      <p:sp>
        <p:nvSpPr>
          <p:cNvPr id="3" name="Title 2">
            <a:extLst>
              <a:ext uri="{FF2B5EF4-FFF2-40B4-BE49-F238E27FC236}">
                <a16:creationId xmlns:a16="http://schemas.microsoft.com/office/drawing/2014/main" id="{7285F176-45DE-0548-9112-6E3CA6FBE2BA}"/>
              </a:ext>
            </a:extLst>
          </p:cNvPr>
          <p:cNvSpPr>
            <a:spLocks noGrp="1"/>
          </p:cNvSpPr>
          <p:nvPr>
            <p:ph type="title"/>
          </p:nvPr>
        </p:nvSpPr>
        <p:spPr/>
        <p:txBody>
          <a:bodyPr/>
          <a:lstStyle/>
          <a:p>
            <a:r>
              <a:rPr lang="en-GB" dirty="0"/>
              <a:t>4. Disabled people’s experience</a:t>
            </a:r>
          </a:p>
        </p:txBody>
      </p:sp>
      <p:sp>
        <p:nvSpPr>
          <p:cNvPr id="4" name="Text Placeholder 3">
            <a:extLst>
              <a:ext uri="{FF2B5EF4-FFF2-40B4-BE49-F238E27FC236}">
                <a16:creationId xmlns:a16="http://schemas.microsoft.com/office/drawing/2014/main" id="{A1D94EEE-4310-3144-8A15-BC6C34B969D8}"/>
              </a:ext>
            </a:extLst>
          </p:cNvPr>
          <p:cNvSpPr>
            <a:spLocks noGrp="1"/>
          </p:cNvSpPr>
          <p:nvPr>
            <p:ph type="body" sz="quarter" idx="11"/>
          </p:nvPr>
        </p:nvSpPr>
        <p:spPr/>
        <p:txBody>
          <a:bodyPr/>
          <a:lstStyle/>
          <a:p>
            <a:pPr marL="0" indent="0">
              <a:spcAft>
                <a:spcPts val="300"/>
              </a:spcAft>
              <a:buNone/>
            </a:pPr>
            <a:r>
              <a:rPr lang="en-GB" sz="2000" b="1" dirty="0"/>
              <a:t>Insight and learning</a:t>
            </a:r>
          </a:p>
          <a:p>
            <a:pPr marL="360363" indent="-360363">
              <a:spcAft>
                <a:spcPts val="300"/>
              </a:spcAft>
              <a:buFont typeface="+mj-lt"/>
              <a:buAutoNum type="arabicPeriod" startAt="25"/>
            </a:pPr>
            <a:r>
              <a:rPr lang="en-GB" sz="1600" dirty="0"/>
              <a:t>We understand the current demographic profile of people </a:t>
            </a:r>
            <a:br>
              <a:rPr lang="en-GB" sz="1600" dirty="0"/>
            </a:br>
            <a:r>
              <a:rPr lang="en-GB" sz="1600" dirty="0"/>
              <a:t>who do/do not access opportunities and/or services. This includes impairment groups, lifestyle </a:t>
            </a:r>
            <a:br>
              <a:rPr lang="en-GB" sz="1600" dirty="0"/>
            </a:br>
            <a:r>
              <a:rPr lang="en-GB" sz="1600" dirty="0"/>
              <a:t>factors, age, etc. </a:t>
            </a:r>
          </a:p>
          <a:p>
            <a:pPr marL="360363" indent="-360363">
              <a:spcAft>
                <a:spcPts val="300"/>
              </a:spcAft>
              <a:buFont typeface="+mj-lt"/>
              <a:buAutoNum type="arabicPeriod" startAt="25"/>
            </a:pPr>
            <a:r>
              <a:rPr lang="en-GB" sz="1600" dirty="0"/>
              <a:t>We engage, listen and learn from disabled people to identify barriers, understand successes and make improvements. Our methods are accessible and inclusive.</a:t>
            </a:r>
          </a:p>
          <a:p>
            <a:pPr marL="360363" indent="-360363">
              <a:spcAft>
                <a:spcPts val="300"/>
              </a:spcAft>
              <a:buFont typeface="+mj-lt"/>
              <a:buAutoNum type="arabicPeriod" startAt="25"/>
            </a:pPr>
            <a:r>
              <a:rPr lang="en-GB" sz="1600" dirty="0"/>
              <a:t>We understand disabled stakeholders’ experiences and are continually working to improve customer satisfaction. We have a growing bank of positive experiences from disabled people.</a:t>
            </a:r>
          </a:p>
          <a:p>
            <a:pPr marL="360363" indent="-360363">
              <a:spcAft>
                <a:spcPts val="300"/>
              </a:spcAft>
              <a:buFont typeface="+mj-lt"/>
              <a:buAutoNum type="arabicPeriod" startAt="25"/>
            </a:pPr>
            <a:r>
              <a:rPr lang="en-GB" sz="1600" dirty="0"/>
              <a:t>If we know certain methods or ideas are working and positively impacting on disabled people, we actively promote these and develop them to build on this success.</a:t>
            </a:r>
          </a:p>
          <a:p>
            <a:pPr marL="360363" indent="-360363">
              <a:spcAft>
                <a:spcPts val="300"/>
              </a:spcAft>
              <a:buFont typeface="+mj-lt"/>
              <a:buAutoNum type="arabicPeriod" startAt="25"/>
            </a:pPr>
            <a:r>
              <a:rPr lang="en-GB" sz="1600" dirty="0"/>
              <a:t>We ensure the places and spaces we deliver in are accessible to all disabled people. </a:t>
            </a:r>
          </a:p>
          <a:p>
            <a:pPr>
              <a:spcAft>
                <a:spcPts val="300"/>
              </a:spcAft>
              <a:buFont typeface="+mj-lt"/>
              <a:buAutoNum type="arabicPeriod" startAt="25"/>
            </a:pPr>
            <a:endParaRPr lang="en-GB" sz="1600" dirty="0"/>
          </a:p>
          <a:p>
            <a:pPr>
              <a:spcAft>
                <a:spcPts val="300"/>
              </a:spcAft>
              <a:buFont typeface="+mj-lt"/>
              <a:buAutoNum type="arabicPeriod" startAt="25"/>
            </a:pPr>
            <a:endParaRPr lang="en-GB" sz="1600" dirty="0"/>
          </a:p>
        </p:txBody>
      </p:sp>
      <p:sp>
        <p:nvSpPr>
          <p:cNvPr id="5" name="Text Placeholder 4">
            <a:extLst>
              <a:ext uri="{FF2B5EF4-FFF2-40B4-BE49-F238E27FC236}">
                <a16:creationId xmlns:a16="http://schemas.microsoft.com/office/drawing/2014/main" id="{26DDC663-2659-4942-858A-736D5B4BEF87}"/>
              </a:ext>
            </a:extLst>
          </p:cNvPr>
          <p:cNvSpPr>
            <a:spLocks noGrp="1"/>
          </p:cNvSpPr>
          <p:nvPr>
            <p:ph type="body" sz="quarter" idx="12"/>
          </p:nvPr>
        </p:nvSpPr>
        <p:spPr/>
        <p:txBody>
          <a:bodyPr/>
          <a:lstStyle/>
          <a:p>
            <a:pPr marL="0" indent="0">
              <a:spcAft>
                <a:spcPts val="300"/>
              </a:spcAft>
              <a:buNone/>
            </a:pPr>
            <a:r>
              <a:rPr lang="en-GB" sz="2000" b="1" dirty="0"/>
              <a:t>Voice of lived experience</a:t>
            </a:r>
          </a:p>
          <a:p>
            <a:pPr marL="360363" indent="-360363">
              <a:spcAft>
                <a:spcPts val="300"/>
              </a:spcAft>
              <a:buFont typeface="+mj-lt"/>
              <a:buAutoNum type="arabicPeriod" startAt="30"/>
            </a:pPr>
            <a:r>
              <a:rPr lang="en-GB" sz="1600" dirty="0"/>
              <a:t>We understand the landscape of inclusion and disability partners and work to diversify our partners. </a:t>
            </a:r>
          </a:p>
          <a:p>
            <a:pPr marL="360363" indent="-360363">
              <a:spcAft>
                <a:spcPts val="300"/>
              </a:spcAft>
              <a:buFont typeface="+mj-lt"/>
              <a:buAutoNum type="arabicPeriod" startAt="30"/>
            </a:pPr>
            <a:r>
              <a:rPr lang="en-GB" sz="1600" dirty="0"/>
              <a:t>We work with disabled people and organisations to co-produce our services.</a:t>
            </a:r>
          </a:p>
          <a:p>
            <a:pPr marL="360363" indent="-360363">
              <a:spcAft>
                <a:spcPts val="300"/>
              </a:spcAft>
              <a:buFont typeface="+mj-lt"/>
              <a:buAutoNum type="arabicPeriod" startAt="30"/>
            </a:pPr>
            <a:r>
              <a:rPr lang="en-GB" sz="1600" dirty="0"/>
              <a:t>We lead by example and encourage our partners and key stakeholders to ensure disabled people are positively included</a:t>
            </a:r>
          </a:p>
        </p:txBody>
      </p:sp>
      <p:pic>
        <p:nvPicPr>
          <p:cNvPr id="2" name="Picture 1">
            <a:extLst>
              <a:ext uri="{FF2B5EF4-FFF2-40B4-BE49-F238E27FC236}">
                <a16:creationId xmlns:a16="http://schemas.microsoft.com/office/drawing/2014/main" id="{C0E5D5D1-DB36-1D72-B3D8-2DB78A0E9D96}"/>
              </a:ext>
            </a:extLst>
          </p:cNvPr>
          <p:cNvPicPr>
            <a:picLocks noChangeAspect="1"/>
          </p:cNvPicPr>
          <p:nvPr/>
        </p:nvPicPr>
        <p:blipFill>
          <a:blip r:embed="rId4"/>
          <a:stretch>
            <a:fillRect/>
          </a:stretch>
        </p:blipFill>
        <p:spPr>
          <a:xfrm>
            <a:off x="7232711" y="3703782"/>
            <a:ext cx="4432176" cy="2950720"/>
          </a:xfrm>
          <a:prstGeom prst="rect">
            <a:avLst/>
          </a:prstGeom>
        </p:spPr>
      </p:pic>
    </p:spTree>
    <p:extLst>
      <p:ext uri="{BB962C8B-B14F-4D97-AF65-F5344CB8AC3E}">
        <p14:creationId xmlns:p14="http://schemas.microsoft.com/office/powerpoint/2010/main" val="147632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B16607D-CB25-9263-9134-1C3847A0A654}"/>
              </a:ext>
            </a:extLst>
          </p:cNvPr>
          <p:cNvGraphicFramePr/>
          <p:nvPr/>
        </p:nvGraphicFramePr>
        <p:xfrm>
          <a:off x="1670493" y="8408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61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7">
            <a:extLst>
              <a:ext uri="{FF2B5EF4-FFF2-40B4-BE49-F238E27FC236}">
                <a16:creationId xmlns:a16="http://schemas.microsoft.com/office/drawing/2014/main" id="{16ADA967-9477-CE24-8D1C-93E19A424E07}"/>
              </a:ext>
            </a:extLst>
          </p:cNvPr>
          <p:cNvSpPr txBox="1">
            <a:spLocks noChangeArrowheads="1"/>
          </p:cNvSpPr>
          <p:nvPr/>
        </p:nvSpPr>
        <p:spPr bwMode="auto">
          <a:xfrm>
            <a:off x="0" y="235108"/>
            <a:ext cx="12191998" cy="6155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Action Plan - Idea</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(from statements)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96101037">
            <a:extLst>
              <a:ext uri="{FF2B5EF4-FFF2-40B4-BE49-F238E27FC236}">
                <a16:creationId xmlns:a16="http://schemas.microsoft.com/office/drawing/2014/main" id="{1121F956-8C4D-96A1-326F-2FEE2C6C5D72}"/>
              </a:ext>
            </a:extLst>
          </p:cNvPr>
          <p:cNvSpPr txBox="1">
            <a:spLocks noChangeArrowheads="1"/>
          </p:cNvSpPr>
          <p:nvPr/>
        </p:nvSpPr>
        <p:spPr bwMode="auto">
          <a:xfrm>
            <a:off x="0" y="850520"/>
            <a:ext cx="4287819" cy="25433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 (SMART)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07414212">
            <a:extLst>
              <a:ext uri="{FF2B5EF4-FFF2-40B4-BE49-F238E27FC236}">
                <a16:creationId xmlns:a16="http://schemas.microsoft.com/office/drawing/2014/main" id="{E5AB3A19-98AE-D9BD-C78F-F700249E4EF9}"/>
              </a:ext>
            </a:extLst>
          </p:cNvPr>
          <p:cNvSpPr txBox="1">
            <a:spLocks noChangeArrowheads="1"/>
          </p:cNvSpPr>
          <p:nvPr/>
        </p:nvSpPr>
        <p:spPr bwMode="auto">
          <a:xfrm>
            <a:off x="4287817" y="3380467"/>
            <a:ext cx="4026841" cy="21901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do we need to make this happen? Who will take the lead?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259208924">
            <a:extLst>
              <a:ext uri="{FF2B5EF4-FFF2-40B4-BE49-F238E27FC236}">
                <a16:creationId xmlns:a16="http://schemas.microsoft.com/office/drawing/2014/main" id="{F01B9022-573C-5D08-4EAA-D996A029C850}"/>
              </a:ext>
            </a:extLst>
          </p:cNvPr>
          <p:cNvSpPr txBox="1">
            <a:spLocks noChangeArrowheads="1"/>
          </p:cNvSpPr>
          <p:nvPr/>
        </p:nvSpPr>
        <p:spPr bwMode="auto">
          <a:xfrm>
            <a:off x="8314657" y="3396484"/>
            <a:ext cx="3877340" cy="21741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will we know when we have achieved this?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65437942">
            <a:extLst>
              <a:ext uri="{FF2B5EF4-FFF2-40B4-BE49-F238E27FC236}">
                <a16:creationId xmlns:a16="http://schemas.microsoft.com/office/drawing/2014/main" id="{C9BCAF3A-C4E5-BE97-EB41-12EBF218361E}"/>
              </a:ext>
            </a:extLst>
          </p:cNvPr>
          <p:cNvSpPr txBox="1">
            <a:spLocks noChangeArrowheads="1"/>
          </p:cNvSpPr>
          <p:nvPr/>
        </p:nvSpPr>
        <p:spPr bwMode="auto">
          <a:xfrm>
            <a:off x="0" y="5576977"/>
            <a:ext cx="10521950" cy="12810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Anything else?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32443968">
            <a:extLst>
              <a:ext uri="{FF2B5EF4-FFF2-40B4-BE49-F238E27FC236}">
                <a16:creationId xmlns:a16="http://schemas.microsoft.com/office/drawing/2014/main" id="{A01A9967-ECE7-6342-8E55-4B70FA22B135}"/>
              </a:ext>
            </a:extLst>
          </p:cNvPr>
          <p:cNvSpPr txBox="1">
            <a:spLocks noChangeArrowheads="1"/>
          </p:cNvSpPr>
          <p:nvPr/>
        </p:nvSpPr>
        <p:spPr bwMode="auto">
          <a:xfrm>
            <a:off x="4287817" y="861383"/>
            <a:ext cx="4026841" cy="25263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will we make this happen?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496774651">
            <a:extLst>
              <a:ext uri="{FF2B5EF4-FFF2-40B4-BE49-F238E27FC236}">
                <a16:creationId xmlns:a16="http://schemas.microsoft.com/office/drawing/2014/main" id="{9D3D58C6-28DB-C2B0-BFAC-97EE5FFB3289}"/>
              </a:ext>
            </a:extLst>
          </p:cNvPr>
          <p:cNvSpPr txBox="1">
            <a:spLocks noChangeArrowheads="1"/>
          </p:cNvSpPr>
          <p:nvPr/>
        </p:nvSpPr>
        <p:spPr bwMode="auto">
          <a:xfrm>
            <a:off x="8314657" y="861383"/>
            <a:ext cx="3877340" cy="25190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resources do we need to make this happen?</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87412767">
            <a:extLst>
              <a:ext uri="{FF2B5EF4-FFF2-40B4-BE49-F238E27FC236}">
                <a16:creationId xmlns:a16="http://schemas.microsoft.com/office/drawing/2014/main" id="{4E19812B-8F6F-DF9A-8B14-1E528724DD02}"/>
              </a:ext>
            </a:extLst>
          </p:cNvPr>
          <p:cNvSpPr txBox="1">
            <a:spLocks noChangeArrowheads="1"/>
          </p:cNvSpPr>
          <p:nvPr/>
        </p:nvSpPr>
        <p:spPr bwMode="auto">
          <a:xfrm>
            <a:off x="0" y="3404679"/>
            <a:ext cx="4287819" cy="216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will we do this?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0532695">
            <a:extLst>
              <a:ext uri="{FF2B5EF4-FFF2-40B4-BE49-F238E27FC236}">
                <a16:creationId xmlns:a16="http://schemas.microsoft.com/office/drawing/2014/main" id="{55AE39A4-20C4-97F7-7C91-3E90821CFB67}"/>
              </a:ext>
            </a:extLst>
          </p:cNvPr>
          <p:cNvSpPr txBox="1">
            <a:spLocks noChangeArrowheads="1"/>
          </p:cNvSpPr>
          <p:nvPr/>
        </p:nvSpPr>
        <p:spPr bwMode="auto">
          <a:xfrm>
            <a:off x="10521950" y="5570641"/>
            <a:ext cx="1670047" cy="12786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Now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Next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Later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3B9288C5-37EF-3ACA-E22C-68DAEA82294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166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6957E-A154-3394-CCC5-E224168A9C78}"/>
              </a:ext>
            </a:extLst>
          </p:cNvPr>
          <p:cNvSpPr>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title style</a:t>
            </a:r>
            <a:endParaRPr kumimoji="0" lang="en-GB" sz="3600" b="0" i="0" u="none" strike="noStrike" kern="1200" cap="none" spc="0" normalizeH="0" baseline="0" noProof="0" dirty="0">
              <a:ln>
                <a:noFill/>
              </a:ln>
              <a:solidFill>
                <a:srgbClr val="052E78"/>
              </a:solidFill>
              <a:effectLst/>
              <a:uLnTx/>
              <a:uFillTx/>
              <a:latin typeface="Calibri Light" panose="020F0502020204030204" pitchFamily="34" charset="0"/>
              <a:ea typeface="+mn-ea"/>
              <a:cs typeface="Calibri Light" panose="020F0502020204030204" pitchFamily="34" charset="0"/>
            </a:endParaRPr>
          </a:p>
        </p:txBody>
      </p:sp>
      <p:graphicFrame>
        <p:nvGraphicFramePr>
          <p:cNvPr id="7" name="Table 7">
            <a:extLst>
              <a:ext uri="{FF2B5EF4-FFF2-40B4-BE49-F238E27FC236}">
                <a16:creationId xmlns:a16="http://schemas.microsoft.com/office/drawing/2014/main" id="{BF0FEF5E-97E7-3778-F418-D34CB281C071}"/>
              </a:ext>
            </a:extLst>
          </p:cNvPr>
          <p:cNvGraphicFramePr>
            <a:graphicFrameLocks noGrp="1"/>
          </p:cNvGraphicFramePr>
          <p:nvPr>
            <p:extLst>
              <p:ext uri="{D42A27DB-BD31-4B8C-83A1-F6EECF244321}">
                <p14:modId xmlns:p14="http://schemas.microsoft.com/office/powerpoint/2010/main" val="408824164"/>
              </p:ext>
            </p:extLst>
          </p:nvPr>
        </p:nvGraphicFramePr>
        <p:xfrm>
          <a:off x="148589" y="116967"/>
          <a:ext cx="11894821" cy="6624066"/>
        </p:xfrm>
        <a:graphic>
          <a:graphicData uri="http://schemas.openxmlformats.org/drawingml/2006/table">
            <a:tbl>
              <a:tblPr firstRow="1" bandRow="1">
                <a:tableStyleId>{5C22544A-7EE6-4342-B048-85BDC9FD1C3A}</a:tableStyleId>
              </a:tblPr>
              <a:tblGrid>
                <a:gridCol w="3930937">
                  <a:extLst>
                    <a:ext uri="{9D8B030D-6E8A-4147-A177-3AD203B41FA5}">
                      <a16:colId xmlns:a16="http://schemas.microsoft.com/office/drawing/2014/main" val="4013623851"/>
                    </a:ext>
                  </a:extLst>
                </a:gridCol>
                <a:gridCol w="2792361">
                  <a:extLst>
                    <a:ext uri="{9D8B030D-6E8A-4147-A177-3AD203B41FA5}">
                      <a16:colId xmlns:a16="http://schemas.microsoft.com/office/drawing/2014/main" val="2513228492"/>
                    </a:ext>
                  </a:extLst>
                </a:gridCol>
                <a:gridCol w="2723536">
                  <a:extLst>
                    <a:ext uri="{9D8B030D-6E8A-4147-A177-3AD203B41FA5}">
                      <a16:colId xmlns:a16="http://schemas.microsoft.com/office/drawing/2014/main" val="373356607"/>
                    </a:ext>
                  </a:extLst>
                </a:gridCol>
                <a:gridCol w="2447987">
                  <a:extLst>
                    <a:ext uri="{9D8B030D-6E8A-4147-A177-3AD203B41FA5}">
                      <a16:colId xmlns:a16="http://schemas.microsoft.com/office/drawing/2014/main" val="3060704255"/>
                    </a:ext>
                  </a:extLst>
                </a:gridCol>
              </a:tblGrid>
              <a:tr h="2303608">
                <a:tc>
                  <a:txBody>
                    <a:bodyPr/>
                    <a:lstStyle/>
                    <a:p>
                      <a:pPr marL="0" marR="0" lvl="0" indent="0" algn="l" defTabSz="914400" rtl="0" eaLnBrk="1" fontAlgn="auto" latinLnBrk="0" hangingPunct="1">
                        <a:lnSpc>
                          <a:spcPct val="120000"/>
                        </a:lnSpc>
                        <a:spcBef>
                          <a:spcPts val="600"/>
                        </a:spcBef>
                        <a:spcAft>
                          <a:spcPts val="600"/>
                        </a:spcAft>
                        <a:buClrTx/>
                        <a:buSzTx/>
                        <a:buFont typeface="+mj-lt"/>
                        <a:buNone/>
                        <a:tabLst/>
                        <a:defRPr/>
                      </a:pPr>
                      <a:r>
                        <a:rPr lang="en-US" sz="1600" dirty="0">
                          <a:effectLst/>
                          <a:latin typeface="+mn-lt"/>
                          <a:ea typeface="Arial" panose="020B0604020202020204" pitchFamily="34" charset="0"/>
                        </a:rPr>
                        <a:t>25. We understand the current demographic profile of people </a:t>
                      </a:r>
                      <a:br>
                        <a:rPr lang="en-US" sz="1600" dirty="0">
                          <a:effectLst/>
                          <a:latin typeface="+mn-lt"/>
                          <a:ea typeface="Arial" panose="020B0604020202020204" pitchFamily="34" charset="0"/>
                        </a:rPr>
                      </a:br>
                      <a:r>
                        <a:rPr lang="en-US" sz="1600" dirty="0">
                          <a:effectLst/>
                          <a:latin typeface="+mn-lt"/>
                          <a:ea typeface="Arial" panose="020B0604020202020204" pitchFamily="34" charset="0"/>
                        </a:rPr>
                        <a:t>who do/do not access opportunities and/or services. This includes impairment groups, lifestyle </a:t>
                      </a:r>
                      <a:br>
                        <a:rPr lang="en-US" sz="1600" dirty="0">
                          <a:effectLst/>
                          <a:latin typeface="+mn-lt"/>
                          <a:ea typeface="Arial" panose="020B0604020202020204" pitchFamily="34" charset="0"/>
                        </a:rPr>
                      </a:br>
                      <a:r>
                        <a:rPr lang="en-US" sz="1600" dirty="0">
                          <a:effectLst/>
                          <a:latin typeface="+mn-lt"/>
                          <a:ea typeface="Arial" panose="020B0604020202020204" pitchFamily="34" charset="0"/>
                        </a:rPr>
                        <a:t>factors, age, etc. </a:t>
                      </a:r>
                    </a:p>
                    <a:p>
                      <a:pPr marL="0" lvl="0" indent="0" algn="l">
                        <a:lnSpc>
                          <a:spcPct val="120000"/>
                        </a:lnSpc>
                        <a:spcBef>
                          <a:spcPts val="600"/>
                        </a:spcBef>
                        <a:spcAft>
                          <a:spcPts val="600"/>
                        </a:spcAft>
                        <a:buFont typeface="+mj-lt"/>
                        <a:buNone/>
                      </a:pPr>
                      <a:endParaRPr lang="en-GB" sz="1600" dirty="0">
                        <a:effectLst/>
                        <a:latin typeface="+mn-lt"/>
                        <a:ea typeface="Arial" panose="020B0604020202020204" pitchFamily="34" charset="0"/>
                      </a:endParaRPr>
                    </a:p>
                  </a:txBody>
                  <a:tcPr marL="73025" marR="73025" marT="17780" marB="17780">
                    <a:lnL w="28575" cap="flat" cmpd="sng" algn="ctr">
                      <a:solidFill>
                        <a:srgbClr val="3D4A96"/>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tc>
                  <a:txBody>
                    <a:bodyPr/>
                    <a:lstStyle/>
                    <a:p>
                      <a:pPr marL="0" lvl="0" indent="0" algn="l">
                        <a:lnSpc>
                          <a:spcPct val="120000"/>
                        </a:lnSpc>
                        <a:spcBef>
                          <a:spcPts val="600"/>
                        </a:spcBef>
                        <a:spcAft>
                          <a:spcPts val="600"/>
                        </a:spcAft>
                        <a:buFont typeface="+mj-lt"/>
                        <a:buNone/>
                      </a:pPr>
                      <a:r>
                        <a:rPr lang="en-US" sz="1600" dirty="0">
                          <a:effectLst/>
                          <a:latin typeface="+mn-lt"/>
                          <a:ea typeface="Arial" panose="020B0604020202020204" pitchFamily="34" charset="0"/>
                        </a:rPr>
                        <a:t>26. We engage, listen and learn from disabled people to identify barriers, understand successes and make improvements. Our methods are accessible and inclusive.</a:t>
                      </a: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tc>
                  <a:txBody>
                    <a:bodyPr/>
                    <a:lstStyle/>
                    <a:p>
                      <a:pPr marL="0" lvl="0" indent="0" algn="l">
                        <a:lnSpc>
                          <a:spcPct val="120000"/>
                        </a:lnSpc>
                        <a:spcBef>
                          <a:spcPts val="600"/>
                        </a:spcBef>
                        <a:spcAft>
                          <a:spcPts val="600"/>
                        </a:spcAft>
                        <a:buFont typeface="+mj-lt"/>
                        <a:buNone/>
                      </a:pPr>
                      <a:r>
                        <a:rPr lang="en-US" sz="1600" dirty="0">
                          <a:effectLst/>
                          <a:latin typeface="+mn-lt"/>
                          <a:ea typeface="Arial" panose="020B0604020202020204" pitchFamily="34" charset="0"/>
                        </a:rPr>
                        <a:t>27. We understand disabled stakeholders’ experiences and are continually working to improve customer satisfaction. We have a growing bank of positive experiences from disabled people.</a:t>
                      </a: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tc>
                  <a:txBody>
                    <a:bodyPr/>
                    <a:lstStyle/>
                    <a:p>
                      <a:pPr marL="0" marR="0" lvl="0" indent="0" algn="l" defTabSz="914400" rtl="0" eaLnBrk="1" fontAlgn="auto" latinLnBrk="0" hangingPunct="1">
                        <a:lnSpc>
                          <a:spcPct val="120000"/>
                        </a:lnSpc>
                        <a:spcBef>
                          <a:spcPts val="600"/>
                        </a:spcBef>
                        <a:spcAft>
                          <a:spcPts val="600"/>
                        </a:spcAft>
                        <a:buClrTx/>
                        <a:buSzTx/>
                        <a:buFont typeface="+mj-lt"/>
                        <a:buNone/>
                        <a:tabLst/>
                        <a:defRPr/>
                      </a:pPr>
                      <a:r>
                        <a:rPr lang="en-US" sz="1600" dirty="0">
                          <a:effectLst/>
                          <a:latin typeface="+mn-lt"/>
                          <a:ea typeface="Arial" panose="020B0604020202020204" pitchFamily="34" charset="0"/>
                        </a:rPr>
                        <a:t>28. If we know certain methods or ideas are working and positively impacting on disabled people, we actively promote these and develop them to build on this success.</a:t>
                      </a: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extLst>
                  <a:ext uri="{0D108BD9-81ED-4DB2-BD59-A6C34878D82A}">
                    <a16:rowId xmlns:a16="http://schemas.microsoft.com/office/drawing/2014/main" val="1754001350"/>
                  </a:ext>
                </a:extLst>
              </a:tr>
              <a:tr h="4170775">
                <a:tc>
                  <a:txBody>
                    <a:bodyPr/>
                    <a:lstStyle/>
                    <a:p>
                      <a:r>
                        <a:rPr lang="en-GB" sz="1800" b="1" kern="1200" dirty="0">
                          <a:solidFill>
                            <a:schemeClr val="dk1"/>
                          </a:solidFill>
                          <a:effectLst/>
                          <a:latin typeface="+mn-lt"/>
                          <a:ea typeface="+mn-ea"/>
                          <a:cs typeface="+mn-cs"/>
                        </a:rPr>
                        <a:t>Resources: </a:t>
                      </a:r>
                      <a:r>
                        <a:rPr lang="en-GB" sz="1800" b="0" kern="1200" dirty="0">
                          <a:solidFill>
                            <a:schemeClr val="dk1"/>
                          </a:solidFill>
                          <a:effectLst/>
                          <a:latin typeface="+mn-lt"/>
                          <a:ea typeface="+mn-ea"/>
                          <a:cs typeface="+mn-cs"/>
                        </a:rPr>
                        <a:t> </a:t>
                      </a: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3"/>
                        </a:rPr>
                        <a:t>Engagement Factsheet 3 - Engagement through research and insight</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4"/>
                        </a:rPr>
                        <a:t>Research Page</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5"/>
                        </a:rPr>
                        <a:t>Facts and Statistics - Impairments etc</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6"/>
                        </a:rPr>
                        <a:t>Sport </a:t>
                      </a:r>
                      <a:r>
                        <a:rPr lang="en-GB" sz="1600" u="sng" kern="1200" dirty="0" err="1">
                          <a:solidFill>
                            <a:schemeClr val="dk1"/>
                          </a:solidFill>
                          <a:effectLst/>
                          <a:latin typeface="+mn-lt"/>
                          <a:ea typeface="+mn-ea"/>
                          <a:cs typeface="+mn-cs"/>
                          <a:hlinkClick r:id="rId6"/>
                        </a:rPr>
                        <a:t>Englands</a:t>
                      </a:r>
                      <a:r>
                        <a:rPr lang="en-GB" sz="1600" u="sng" kern="1200" dirty="0">
                          <a:solidFill>
                            <a:schemeClr val="dk1"/>
                          </a:solidFill>
                          <a:effectLst/>
                          <a:latin typeface="+mn-lt"/>
                          <a:ea typeface="+mn-ea"/>
                          <a:cs typeface="+mn-cs"/>
                          <a:hlinkClick r:id="rId6"/>
                        </a:rPr>
                        <a:t> Active Lives</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7"/>
                        </a:rPr>
                        <a:t>PANSI</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8"/>
                        </a:rPr>
                        <a:t>POPPI</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9"/>
                        </a:rPr>
                        <a:t>Census Data</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0"/>
                        </a:rPr>
                        <a:t>OHID Local Authority Health Profiles</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1"/>
                        </a:rPr>
                        <a:t>Leisure factsheet 7 - Insight and marketing</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2"/>
                        </a:rPr>
                        <a:t>Fair society, healthy lives : the Marmot Review : strategic review of health inequalities in England post-2010.</a:t>
                      </a:r>
                      <a:endParaRPr lang="en-GB" sz="1600" b="1" kern="1200" dirty="0">
                        <a:solidFill>
                          <a:schemeClr val="dk1"/>
                        </a:solidFill>
                        <a:effectLst/>
                        <a:latin typeface="+mn-lt"/>
                        <a:ea typeface="+mn-ea"/>
                        <a:cs typeface="+mn-cs"/>
                      </a:endParaRPr>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kern="1200" dirty="0">
                          <a:solidFill>
                            <a:schemeClr val="dk1"/>
                          </a:solidFill>
                          <a:effectLst/>
                          <a:latin typeface="+mn-lt"/>
                          <a:ea typeface="+mn-ea"/>
                          <a:cs typeface="+mn-cs"/>
                        </a:rPr>
                        <a:t>Resources: </a:t>
                      </a: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3"/>
                        </a:rPr>
                        <a:t>Engagement Factsheet 2: Effective engagement</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3"/>
                        </a:rPr>
                        <a:t>Engagement Factsheet 3: Engagement through research and insight</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4"/>
                        </a:rPr>
                        <a:t>Engagement Factsheet 4: Gathering and using insight on disabled people</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5"/>
                        </a:rPr>
                        <a:t>How we built an inclusive framework for engaging the least active</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6"/>
                        </a:rPr>
                        <a:t>GOGA Resource - Making activity more accessible and appealing</a:t>
                      </a:r>
                      <a:endParaRPr lang="en-GB"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u="sng" kern="1200" dirty="0">
                          <a:solidFill>
                            <a:schemeClr val="dk1"/>
                          </a:solidFill>
                          <a:effectLst/>
                          <a:latin typeface="+mn-lt"/>
                          <a:ea typeface="+mn-ea"/>
                          <a:cs typeface="+mn-cs"/>
                          <a:hlinkClick r:id="rId17"/>
                        </a:rPr>
                        <a:t>DRUK Speedy Co-production Sessions</a:t>
                      </a:r>
                      <a:endParaRPr lang="en-GB" sz="1600" dirty="0"/>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panose="020B0604020202020204" pitchFamily="34" charset="0"/>
                        <a:buNone/>
                        <a:tabLst/>
                        <a:defRPr/>
                      </a:pPr>
                      <a:r>
                        <a:rPr lang="en-GB" sz="1800" b="1" kern="1200" dirty="0">
                          <a:solidFill>
                            <a:schemeClr val="dk1"/>
                          </a:solidFill>
                          <a:effectLst/>
                          <a:latin typeface="+mn-lt"/>
                          <a:ea typeface="+mn-ea"/>
                          <a:cs typeface="+mn-cs"/>
                        </a:rPr>
                        <a:t>Resources:</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8"/>
                        </a:rPr>
                        <a:t>IAP</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9"/>
                        </a:rPr>
                        <a:t>Customer Service Training</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20"/>
                        </a:rPr>
                        <a:t>Media Guide: Reporting on disabled people in sport</a:t>
                      </a:r>
                      <a:endParaRPr lang="en-GB" sz="1400" dirty="0">
                        <a:solidFill>
                          <a:srgbClr val="0070C0"/>
                        </a:solidFill>
                        <a:effectLst/>
                        <a:latin typeface="+mn-lt"/>
                        <a:ea typeface="Noto Sans Symbols"/>
                        <a:cs typeface="Noto Sans Symbols"/>
                      </a:endParaRPr>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Resources:</a:t>
                      </a:r>
                      <a:endParaRPr lang="en-GB" sz="1800" u="sng" kern="1200" dirty="0">
                        <a:solidFill>
                          <a:schemeClr val="dk1"/>
                        </a:solidFill>
                        <a:effectLst/>
                        <a:latin typeface="+mn-lt"/>
                        <a:ea typeface="+mn-ea"/>
                        <a:cs typeface="+mn-cs"/>
                        <a:hlinkClick r:id="rId21"/>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21"/>
                        </a:rPr>
                        <a:t>The GOGA approach</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22"/>
                        </a:rPr>
                        <a:t>Becoming active: The participant journey so far</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23"/>
                        </a:rPr>
                        <a:t>Leisure Factsheet 10 - Impact and Outcomes</a:t>
                      </a:r>
                      <a:endParaRPr lang="en-GB" sz="1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013226"/>
                  </a:ext>
                </a:extLst>
              </a:tr>
            </a:tbl>
          </a:graphicData>
        </a:graphic>
      </p:graphicFrame>
    </p:spTree>
    <p:extLst>
      <p:ext uri="{BB962C8B-B14F-4D97-AF65-F5344CB8AC3E}">
        <p14:creationId xmlns:p14="http://schemas.microsoft.com/office/powerpoint/2010/main" val="277046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6957E-A154-3394-CCC5-E224168A9C78}"/>
              </a:ext>
            </a:extLst>
          </p:cNvPr>
          <p:cNvSpPr>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title style</a:t>
            </a:r>
            <a:endParaRPr kumimoji="0" lang="en-GB" sz="3600" b="0" i="0" u="none" strike="noStrike" kern="1200" cap="none" spc="0" normalizeH="0" baseline="0" noProof="0" dirty="0">
              <a:ln>
                <a:noFill/>
              </a:ln>
              <a:solidFill>
                <a:srgbClr val="052E78"/>
              </a:solidFill>
              <a:effectLst/>
              <a:uLnTx/>
              <a:uFillTx/>
              <a:latin typeface="Calibri Light" panose="020F0502020204030204" pitchFamily="34" charset="0"/>
              <a:ea typeface="+mn-ea"/>
              <a:cs typeface="Calibri Light" panose="020F0502020204030204" pitchFamily="34" charset="0"/>
            </a:endParaRPr>
          </a:p>
        </p:txBody>
      </p:sp>
      <p:graphicFrame>
        <p:nvGraphicFramePr>
          <p:cNvPr id="7" name="Table 7">
            <a:extLst>
              <a:ext uri="{FF2B5EF4-FFF2-40B4-BE49-F238E27FC236}">
                <a16:creationId xmlns:a16="http://schemas.microsoft.com/office/drawing/2014/main" id="{BF0FEF5E-97E7-3778-F418-D34CB281C071}"/>
              </a:ext>
            </a:extLst>
          </p:cNvPr>
          <p:cNvGraphicFramePr>
            <a:graphicFrameLocks noGrp="1"/>
          </p:cNvGraphicFramePr>
          <p:nvPr>
            <p:extLst>
              <p:ext uri="{D42A27DB-BD31-4B8C-83A1-F6EECF244321}">
                <p14:modId xmlns:p14="http://schemas.microsoft.com/office/powerpoint/2010/main" val="3341613"/>
              </p:ext>
            </p:extLst>
          </p:nvPr>
        </p:nvGraphicFramePr>
        <p:xfrm>
          <a:off x="190500" y="775753"/>
          <a:ext cx="11836399" cy="5829725"/>
        </p:xfrm>
        <a:graphic>
          <a:graphicData uri="http://schemas.openxmlformats.org/drawingml/2006/table">
            <a:tbl>
              <a:tblPr firstRow="1" bandRow="1">
                <a:tableStyleId>{5C22544A-7EE6-4342-B048-85BDC9FD1C3A}</a:tableStyleId>
              </a:tblPr>
              <a:tblGrid>
                <a:gridCol w="2603500">
                  <a:extLst>
                    <a:ext uri="{9D8B030D-6E8A-4147-A177-3AD203B41FA5}">
                      <a16:colId xmlns:a16="http://schemas.microsoft.com/office/drawing/2014/main" val="4013623851"/>
                    </a:ext>
                  </a:extLst>
                </a:gridCol>
                <a:gridCol w="3118683">
                  <a:extLst>
                    <a:ext uri="{9D8B030D-6E8A-4147-A177-3AD203B41FA5}">
                      <a16:colId xmlns:a16="http://schemas.microsoft.com/office/drawing/2014/main" val="2513228492"/>
                    </a:ext>
                  </a:extLst>
                </a:gridCol>
                <a:gridCol w="2979857">
                  <a:extLst>
                    <a:ext uri="{9D8B030D-6E8A-4147-A177-3AD203B41FA5}">
                      <a16:colId xmlns:a16="http://schemas.microsoft.com/office/drawing/2014/main" val="373356607"/>
                    </a:ext>
                  </a:extLst>
                </a:gridCol>
                <a:gridCol w="3134359">
                  <a:extLst>
                    <a:ext uri="{9D8B030D-6E8A-4147-A177-3AD203B41FA5}">
                      <a16:colId xmlns:a16="http://schemas.microsoft.com/office/drawing/2014/main" val="4049855212"/>
                    </a:ext>
                  </a:extLst>
                </a:gridCol>
              </a:tblGrid>
              <a:tr h="1635982">
                <a:tc>
                  <a:txBody>
                    <a:bodyPr/>
                    <a:lstStyle/>
                    <a:p>
                      <a:pPr marL="0" lvl="0" indent="0" algn="l">
                        <a:lnSpc>
                          <a:spcPct val="120000"/>
                        </a:lnSpc>
                        <a:spcBef>
                          <a:spcPts val="600"/>
                        </a:spcBef>
                        <a:spcAft>
                          <a:spcPts val="600"/>
                        </a:spcAft>
                        <a:buFont typeface="+mj-lt"/>
                        <a:buNone/>
                      </a:pPr>
                      <a:r>
                        <a:rPr lang="en-US" sz="1600" dirty="0">
                          <a:effectLst/>
                          <a:latin typeface="+mn-lt"/>
                          <a:ea typeface="Arial" panose="020B0604020202020204" pitchFamily="34" charset="0"/>
                        </a:rPr>
                        <a:t>29. We ensure the places and spaces we deliver in are accessible to all disabled people. </a:t>
                      </a: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tc>
                  <a:txBody>
                    <a:bodyPr/>
                    <a:lstStyle/>
                    <a:p>
                      <a:pPr marL="0" marR="0" lvl="0" indent="0" algn="l" defTabSz="914400" rtl="0" eaLnBrk="1" fontAlgn="auto" latinLnBrk="0" hangingPunct="1">
                        <a:lnSpc>
                          <a:spcPct val="120000"/>
                        </a:lnSpc>
                        <a:spcBef>
                          <a:spcPts val="600"/>
                        </a:spcBef>
                        <a:spcAft>
                          <a:spcPts val="600"/>
                        </a:spcAft>
                        <a:buClrTx/>
                        <a:buSzTx/>
                        <a:buFont typeface="+mj-lt"/>
                        <a:buNone/>
                        <a:tabLst/>
                        <a:defRPr/>
                      </a:pPr>
                      <a:r>
                        <a:rPr lang="en-US" sz="1600" dirty="0">
                          <a:effectLst/>
                          <a:latin typeface="+mn-lt"/>
                          <a:ea typeface="Arial" panose="020B0604020202020204" pitchFamily="34" charset="0"/>
                        </a:rPr>
                        <a:t>30. We understand the landscape of inclusion and disability partners and work to diversify our partners. </a:t>
                      </a:r>
                    </a:p>
                    <a:p>
                      <a:pPr marL="0" lvl="0" indent="0" algn="l">
                        <a:lnSpc>
                          <a:spcPct val="120000"/>
                        </a:lnSpc>
                        <a:spcBef>
                          <a:spcPts val="600"/>
                        </a:spcBef>
                        <a:spcAft>
                          <a:spcPts val="600"/>
                        </a:spcAft>
                        <a:buFont typeface="+mj-lt"/>
                        <a:buNone/>
                      </a:pPr>
                      <a:endParaRPr lang="en-GB" sz="1600" dirty="0">
                        <a:effectLst/>
                        <a:latin typeface="+mn-lt"/>
                        <a:ea typeface="Arial" panose="020B0604020202020204" pitchFamily="34" charset="0"/>
                      </a:endParaRP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tc>
                  <a:txBody>
                    <a:bodyPr/>
                    <a:lstStyle/>
                    <a:p>
                      <a:pPr marL="0" marR="0" lvl="0" indent="0" algn="l" defTabSz="914400" rtl="0" eaLnBrk="1" fontAlgn="auto" latinLnBrk="0" hangingPunct="1">
                        <a:lnSpc>
                          <a:spcPct val="120000"/>
                        </a:lnSpc>
                        <a:spcBef>
                          <a:spcPts val="600"/>
                        </a:spcBef>
                        <a:spcAft>
                          <a:spcPts val="600"/>
                        </a:spcAft>
                        <a:buClrTx/>
                        <a:buSzTx/>
                        <a:buFont typeface="+mj-lt"/>
                        <a:buNone/>
                        <a:tabLst/>
                        <a:defRPr/>
                      </a:pPr>
                      <a:r>
                        <a:rPr lang="en-US" sz="1600" dirty="0">
                          <a:effectLst/>
                          <a:latin typeface="+mn-lt"/>
                          <a:ea typeface="Arial" panose="020B0604020202020204" pitchFamily="34" charset="0"/>
                        </a:rPr>
                        <a:t>31. We work with disabled people and </a:t>
                      </a:r>
                      <a:r>
                        <a:rPr lang="en-US" sz="1600" dirty="0" err="1">
                          <a:effectLst/>
                          <a:latin typeface="+mn-lt"/>
                          <a:ea typeface="Arial" panose="020B0604020202020204" pitchFamily="34" charset="0"/>
                        </a:rPr>
                        <a:t>organisations</a:t>
                      </a:r>
                      <a:r>
                        <a:rPr lang="en-US" sz="1600" dirty="0">
                          <a:effectLst/>
                          <a:latin typeface="+mn-lt"/>
                          <a:ea typeface="Arial" panose="020B0604020202020204" pitchFamily="34" charset="0"/>
                        </a:rPr>
                        <a:t> to co-produce our services.</a:t>
                      </a:r>
                    </a:p>
                    <a:p>
                      <a:pPr marL="0" lvl="0" indent="0" algn="l">
                        <a:lnSpc>
                          <a:spcPct val="120000"/>
                        </a:lnSpc>
                        <a:spcBef>
                          <a:spcPts val="600"/>
                        </a:spcBef>
                        <a:spcAft>
                          <a:spcPts val="600"/>
                        </a:spcAft>
                        <a:buFont typeface="+mj-lt"/>
                        <a:buNone/>
                      </a:pPr>
                      <a:endParaRPr lang="en-GB" sz="1600" dirty="0">
                        <a:effectLst/>
                        <a:latin typeface="+mn-lt"/>
                        <a:ea typeface="Arial" panose="020B0604020202020204" pitchFamily="34" charset="0"/>
                      </a:endParaRP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tc>
                  <a:txBody>
                    <a:bodyPr/>
                    <a:lstStyle/>
                    <a:p>
                      <a:pPr marL="0" marR="0" lvl="0" indent="0" algn="l" defTabSz="914400" rtl="0" eaLnBrk="1" fontAlgn="auto" latinLnBrk="0" hangingPunct="1">
                        <a:lnSpc>
                          <a:spcPct val="120000"/>
                        </a:lnSpc>
                        <a:spcBef>
                          <a:spcPts val="600"/>
                        </a:spcBef>
                        <a:spcAft>
                          <a:spcPts val="600"/>
                        </a:spcAft>
                        <a:buClrTx/>
                        <a:buSzTx/>
                        <a:buFont typeface="+mj-lt"/>
                        <a:buNone/>
                        <a:tabLst/>
                        <a:defRPr/>
                      </a:pPr>
                      <a:r>
                        <a:rPr lang="en-US" sz="1600" dirty="0">
                          <a:effectLst/>
                          <a:latin typeface="+mn-lt"/>
                          <a:ea typeface="Arial" panose="020B0604020202020204" pitchFamily="34" charset="0"/>
                        </a:rPr>
                        <a:t>32. We lead by example and encourage our partners and key stakeholders to ensure disabled people are positively included</a:t>
                      </a:r>
                    </a:p>
                  </a:txBody>
                  <a:tcPr marL="73025" marR="73025" marT="17780" marB="177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rgbClr val="3D4A96"/>
                    </a:solidFill>
                  </a:tcPr>
                </a:tc>
                <a:extLst>
                  <a:ext uri="{0D108BD9-81ED-4DB2-BD59-A6C34878D82A}">
                    <a16:rowId xmlns:a16="http://schemas.microsoft.com/office/drawing/2014/main" val="1754001350"/>
                  </a:ext>
                </a:extLst>
              </a:tr>
              <a:tr h="4193743">
                <a:tc>
                  <a: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kern="1200" dirty="0">
                          <a:solidFill>
                            <a:schemeClr val="dk1"/>
                          </a:solidFill>
                          <a:effectLst/>
                          <a:latin typeface="+mn-lt"/>
                          <a:ea typeface="+mn-ea"/>
                          <a:cs typeface="+mn-cs"/>
                        </a:rPr>
                        <a:t>Resources </a:t>
                      </a: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2"/>
                        </a:rPr>
                        <a:t>Access for All: Opening Doors</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3"/>
                        </a:rPr>
                        <a:t>Reopening Activity: An inclusive response</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4"/>
                        </a:rPr>
                        <a:t>Quest Accessible Facilities - </a:t>
                      </a:r>
                      <a:r>
                        <a:rPr lang="en-GB" sz="1800" u="sng" kern="1200" dirty="0" err="1">
                          <a:solidFill>
                            <a:schemeClr val="dk1"/>
                          </a:solidFill>
                          <a:effectLst/>
                          <a:latin typeface="+mn-lt"/>
                          <a:ea typeface="+mn-ea"/>
                          <a:cs typeface="+mn-cs"/>
                          <a:hlinkClick r:id="rId4"/>
                        </a:rPr>
                        <a:t>GPlus</a:t>
                      </a:r>
                      <a:r>
                        <a:rPr lang="en-GB" sz="1800" u="sng" kern="1200" dirty="0">
                          <a:solidFill>
                            <a:schemeClr val="dk1"/>
                          </a:solidFill>
                          <a:effectLst/>
                          <a:latin typeface="+mn-lt"/>
                          <a:ea typeface="+mn-ea"/>
                          <a:cs typeface="+mn-cs"/>
                          <a:hlinkClick r:id="rId4"/>
                        </a:rPr>
                        <a:t> 39</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5"/>
                        </a:rPr>
                        <a:t>Sport England </a:t>
                      </a:r>
                      <a:r>
                        <a:rPr lang="en-GB" sz="1800" u="sng" kern="1200" dirty="0" err="1">
                          <a:solidFill>
                            <a:schemeClr val="dk1"/>
                          </a:solidFill>
                          <a:effectLst/>
                          <a:latin typeface="+mn-lt"/>
                          <a:ea typeface="+mn-ea"/>
                          <a:cs typeface="+mn-cs"/>
                          <a:hlinkClick r:id="rId5"/>
                        </a:rPr>
                        <a:t>Accesible</a:t>
                      </a:r>
                      <a:r>
                        <a:rPr lang="en-GB" sz="1800" u="sng" kern="1200" dirty="0">
                          <a:solidFill>
                            <a:schemeClr val="dk1"/>
                          </a:solidFill>
                          <a:effectLst/>
                          <a:latin typeface="+mn-lt"/>
                          <a:ea typeface="+mn-ea"/>
                          <a:cs typeface="+mn-cs"/>
                          <a:hlinkClick r:id="rId5"/>
                        </a:rPr>
                        <a:t> Facilities</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6"/>
                        </a:rPr>
                        <a:t>Changing Places</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7"/>
                        </a:rPr>
                        <a:t>Access Card</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8"/>
                        </a:rPr>
                        <a:t>Access Consultants</a:t>
                      </a:r>
                      <a:endParaRPr lang="en-US" sz="1600" b="0" kern="1200" dirty="0">
                        <a:solidFill>
                          <a:schemeClr val="dk1"/>
                        </a:solidFill>
                        <a:effectLst/>
                        <a:latin typeface="+mn-lt"/>
                        <a:ea typeface="+mn-ea"/>
                        <a:cs typeface="+mn-cs"/>
                      </a:endParaRPr>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kern="1200" dirty="0">
                          <a:solidFill>
                            <a:schemeClr val="dk1"/>
                          </a:solidFill>
                          <a:effectLst/>
                          <a:latin typeface="+mn-lt"/>
                          <a:ea typeface="+mn-ea"/>
                          <a:cs typeface="+mn-cs"/>
                        </a:rPr>
                        <a:t>Resources:</a:t>
                      </a:r>
                      <a:r>
                        <a:rPr lang="en-GB" sz="1600" kern="1200" dirty="0">
                          <a:solidFill>
                            <a:schemeClr val="dk1"/>
                          </a:solidFill>
                          <a:effectLst/>
                          <a:latin typeface="+mn-lt"/>
                          <a:ea typeface="+mn-ea"/>
                          <a:cs typeface="+mn-cs"/>
                        </a:rPr>
                        <a:t> </a:t>
                      </a: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9"/>
                        </a:rPr>
                        <a:t>Research Page</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0"/>
                        </a:rPr>
                        <a:t>Leisure factsheet 8 - Partnerships and engagement</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1"/>
                        </a:rPr>
                        <a:t>We Can Move Network</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2"/>
                        </a:rPr>
                        <a:t>Top tips from Get Out Get Active localities:</a:t>
                      </a:r>
                      <a:endParaRPr lang="en-US" sz="1200" kern="1200" dirty="0">
                        <a:solidFill>
                          <a:srgbClr val="0070C0"/>
                        </a:solidFill>
                        <a:effectLst/>
                        <a:latin typeface="+mn-lt"/>
                        <a:ea typeface="+mn-ea"/>
                        <a:cs typeface="+mn-cs"/>
                      </a:endParaRPr>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kern="1200" dirty="0">
                          <a:solidFill>
                            <a:schemeClr val="dk1"/>
                          </a:solidFill>
                          <a:effectLst/>
                          <a:latin typeface="+mn-lt"/>
                          <a:ea typeface="+mn-ea"/>
                          <a:cs typeface="+mn-cs"/>
                        </a:rPr>
                        <a:t>Resources: </a:t>
                      </a: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3"/>
                        </a:rPr>
                        <a:t>DRUK Speedy Co-production Sessions</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err="1">
                          <a:solidFill>
                            <a:schemeClr val="dk1"/>
                          </a:solidFill>
                          <a:effectLst/>
                          <a:latin typeface="+mn-lt"/>
                          <a:ea typeface="+mn-ea"/>
                          <a:cs typeface="+mn-cs"/>
                          <a:hlinkClick r:id="rId14"/>
                        </a:rPr>
                        <a:t>Harringey</a:t>
                      </a:r>
                      <a:r>
                        <a:rPr lang="en-GB" sz="1800" u="sng" kern="1200" dirty="0">
                          <a:solidFill>
                            <a:schemeClr val="dk1"/>
                          </a:solidFill>
                          <a:effectLst/>
                          <a:latin typeface="+mn-lt"/>
                          <a:ea typeface="+mn-ea"/>
                          <a:cs typeface="+mn-cs"/>
                          <a:hlinkClick r:id="rId14"/>
                        </a:rPr>
                        <a:t> Youth Work</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5"/>
                        </a:rPr>
                        <a:t>Engagement Factsheet 2: Effective engagement</a:t>
                      </a:r>
                      <a:endParaRPr lang="en-GB" sz="1400" kern="1200" dirty="0">
                        <a:solidFill>
                          <a:srgbClr val="0070C0"/>
                        </a:solidFill>
                        <a:effectLst/>
                        <a:latin typeface="+mn-lt"/>
                        <a:ea typeface="+mn-ea"/>
                        <a:cs typeface="+mn-cs"/>
                      </a:endParaRPr>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kern="1200" dirty="0">
                          <a:solidFill>
                            <a:schemeClr val="dk1"/>
                          </a:solidFill>
                          <a:effectLst/>
                          <a:latin typeface="+mn-lt"/>
                          <a:ea typeface="+mn-ea"/>
                          <a:cs typeface="+mn-cs"/>
                        </a:rPr>
                        <a:t>Resources:</a:t>
                      </a:r>
                      <a:r>
                        <a:rPr lang="en-GB" sz="1600" kern="1200" dirty="0">
                          <a:solidFill>
                            <a:schemeClr val="dk1"/>
                          </a:solidFill>
                          <a:effectLst/>
                          <a:latin typeface="+mn-lt"/>
                          <a:ea typeface="+mn-ea"/>
                          <a:cs typeface="+mn-cs"/>
                        </a:rPr>
                        <a:t> </a:t>
                      </a: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6"/>
                        </a:rPr>
                        <a:t>Get Out Get Active’s lasting legacy - What we’re asking of our stakeholders</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7"/>
                        </a:rPr>
                        <a:t>GOGA Resource Driving organisation and system change</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8"/>
                        </a:rPr>
                        <a:t>GOGAs lasting legacy</a:t>
                      </a:r>
                      <a:endParaRPr lang="en-GB"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u="sng" kern="1200" dirty="0">
                          <a:solidFill>
                            <a:schemeClr val="dk1"/>
                          </a:solidFill>
                          <a:effectLst/>
                          <a:latin typeface="+mn-lt"/>
                          <a:ea typeface="+mn-ea"/>
                          <a:cs typeface="+mn-cs"/>
                          <a:hlinkClick r:id="rId19"/>
                        </a:rPr>
                        <a:t>GOGA and TGC</a:t>
                      </a:r>
                      <a:endParaRPr lang="en-US" sz="1600" b="0" kern="1200" dirty="0">
                        <a:solidFill>
                          <a:schemeClr val="dk1"/>
                        </a:solidFill>
                        <a:effectLst/>
                        <a:latin typeface="+mn-lt"/>
                        <a:ea typeface="+mn-ea"/>
                        <a:cs typeface="+mn-cs"/>
                      </a:endParaRPr>
                    </a:p>
                    <a:p>
                      <a:endParaRPr lang="en-GB" sz="1600" b="0" kern="1200" dirty="0">
                        <a:solidFill>
                          <a:schemeClr val="dk1"/>
                        </a:solidFill>
                        <a:effectLst/>
                        <a:latin typeface="+mn-lt"/>
                        <a:ea typeface="+mn-ea"/>
                        <a:cs typeface="+mn-cs"/>
                      </a:endParaRPr>
                    </a:p>
                  </a:txBody>
                  <a:tcPr>
                    <a:lnL w="28575" cap="flat" cmpd="sng" algn="ctr">
                      <a:solidFill>
                        <a:srgbClr val="3D4A96"/>
                      </a:solidFill>
                      <a:prstDash val="solid"/>
                      <a:round/>
                      <a:headEnd type="none" w="med" len="med"/>
                      <a:tailEnd type="none" w="med" len="med"/>
                    </a:lnL>
                    <a:lnR w="28575" cap="flat" cmpd="sng" algn="ctr">
                      <a:solidFill>
                        <a:srgbClr val="3D4A96"/>
                      </a:solidFill>
                      <a:prstDash val="solid"/>
                      <a:round/>
                      <a:headEnd type="none" w="med" len="med"/>
                      <a:tailEnd type="none" w="med" len="med"/>
                    </a:lnR>
                    <a:lnT w="28575" cap="flat" cmpd="sng" algn="ctr">
                      <a:solidFill>
                        <a:srgbClr val="3D4A96"/>
                      </a:solidFill>
                      <a:prstDash val="solid"/>
                      <a:round/>
                      <a:headEnd type="none" w="med" len="med"/>
                      <a:tailEnd type="none" w="med" len="med"/>
                    </a:lnT>
                    <a:lnB w="28575" cap="flat" cmpd="sng" algn="ctr">
                      <a:solidFill>
                        <a:srgbClr val="3D4A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013226"/>
                  </a:ext>
                </a:extLst>
              </a:tr>
            </a:tbl>
          </a:graphicData>
        </a:graphic>
      </p:graphicFrame>
    </p:spTree>
    <p:extLst>
      <p:ext uri="{BB962C8B-B14F-4D97-AF65-F5344CB8AC3E}">
        <p14:creationId xmlns:p14="http://schemas.microsoft.com/office/powerpoint/2010/main" val="471756450"/>
      </p:ext>
    </p:extLst>
  </p:cSld>
  <p:clrMapOvr>
    <a:masterClrMapping/>
  </p:clrMapOvr>
</p:sld>
</file>

<file path=ppt/theme/theme1.xml><?xml version="1.0" encoding="utf-8"?>
<a:theme xmlns:a="http://schemas.openxmlformats.org/drawingml/2006/main" name="Basic Template">
  <a:themeElements>
    <a:clrScheme name="Activity Alliance">
      <a:dk1>
        <a:srgbClr val="000000"/>
      </a:dk1>
      <a:lt1>
        <a:srgbClr val="FFFFFF"/>
      </a:lt1>
      <a:dk2>
        <a:srgbClr val="052E78"/>
      </a:dk2>
      <a:lt2>
        <a:srgbClr val="FFFFFF"/>
      </a:lt2>
      <a:accent1>
        <a:srgbClr val="3D4995"/>
      </a:accent1>
      <a:accent2>
        <a:srgbClr val="9DA3CB"/>
      </a:accent2>
      <a:accent3>
        <a:srgbClr val="7FC141"/>
      </a:accent3>
      <a:accent4>
        <a:srgbClr val="C5158D"/>
      </a:accent4>
      <a:accent5>
        <a:srgbClr val="0074DF"/>
      </a:accent5>
      <a:accent6>
        <a:srgbClr val="E2740D"/>
      </a:accent6>
      <a:hlink>
        <a:srgbClr val="052E78"/>
      </a:hlink>
      <a:folHlink>
        <a:srgbClr val="052E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1400"/>
          </a:spcAft>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ive Slides">
  <a:themeElements>
    <a:clrScheme name="Activity Alliance">
      <a:dk1>
        <a:srgbClr val="000000"/>
      </a:dk1>
      <a:lt1>
        <a:srgbClr val="FFFFFF"/>
      </a:lt1>
      <a:dk2>
        <a:srgbClr val="052E78"/>
      </a:dk2>
      <a:lt2>
        <a:srgbClr val="FFFFFF"/>
      </a:lt2>
      <a:accent1>
        <a:srgbClr val="3D4995"/>
      </a:accent1>
      <a:accent2>
        <a:srgbClr val="9DA3CB"/>
      </a:accent2>
      <a:accent3>
        <a:srgbClr val="7FC141"/>
      </a:accent3>
      <a:accent4>
        <a:srgbClr val="C5158D"/>
      </a:accent4>
      <a:accent5>
        <a:srgbClr val="0074DF"/>
      </a:accent5>
      <a:accent6>
        <a:srgbClr val="E2740D"/>
      </a:accent6>
      <a:hlink>
        <a:srgbClr val="052E78"/>
      </a:hlink>
      <a:folHlink>
        <a:srgbClr val="052E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1400"/>
          </a:spcAft>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70ec81-ce51-4e36-8bc0-c9d72951c039" xsi:nil="true"/>
    <lcf76f155ced4ddcb4097134ff3c332f xmlns="fc70da25-e2dc-449e-89cd-8adb42f14c1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918C65DFD1D647873D4444BB3A3A85" ma:contentTypeVersion="14" ma:contentTypeDescription="Create a new document." ma:contentTypeScope="" ma:versionID="d40bc69f1b7c96b2633fc9b115d3404c">
  <xsd:schema xmlns:xsd="http://www.w3.org/2001/XMLSchema" xmlns:xs="http://www.w3.org/2001/XMLSchema" xmlns:p="http://schemas.microsoft.com/office/2006/metadata/properties" xmlns:ns2="fc70da25-e2dc-449e-89cd-8adb42f14c1a" xmlns:ns3="3770ec81-ce51-4e36-8bc0-c9d72951c039" targetNamespace="http://schemas.microsoft.com/office/2006/metadata/properties" ma:root="true" ma:fieldsID="52bb9b3a8f6c670446c6e9b321310dc6" ns2:_="" ns3:_="">
    <xsd:import namespace="fc70da25-e2dc-449e-89cd-8adb42f14c1a"/>
    <xsd:import namespace="3770ec81-ce51-4e36-8bc0-c9d72951c03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0da25-e2dc-449e-89cd-8adb42f14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3f2daa6-d37a-46b5-96b7-6ea7c4f5fa6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0ec81-ce51-4e36-8bc0-c9d72951c03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85dd31e-34dc-4456-94b0-d543928b709a}" ma:internalName="TaxCatchAll" ma:showField="CatchAllData" ma:web="3770ec81-ce51-4e36-8bc0-c9d72951c03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AF05A5FE4580554CAA75049E0DA9D796" ma:contentTypeVersion="18" ma:contentTypeDescription="Create a new document." ma:contentTypeScope="" ma:versionID="a6099b4b98cd66ed492f61e86b81e771">
  <xsd:schema xmlns:xsd="http://www.w3.org/2001/XMLSchema" xmlns:xs="http://www.w3.org/2001/XMLSchema" xmlns:p="http://schemas.microsoft.com/office/2006/metadata/properties" xmlns:ns2="9223421b-60eb-4839-b057-4521c65f9e0f" xmlns:ns3="bb422fb3-639a-471e-baea-aac24e15e1d7" targetNamespace="http://schemas.microsoft.com/office/2006/metadata/properties" ma:root="true" ma:fieldsID="25ecc4db4f9118d1b02dd63d69f58357" ns2:_="" ns3:_="">
    <xsd:import namespace="9223421b-60eb-4839-b057-4521c65f9e0f"/>
    <xsd:import namespace="bb422fb3-639a-471e-baea-aac24e15e1d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3421b-60eb-4839-b057-4521c65f9e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e38a13e-f474-47fb-a2c6-70225090e9a9}" ma:internalName="TaxCatchAll" ma:showField="CatchAllData" ma:web="9223421b-60eb-4839-b057-4521c65f9e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422fb3-639a-471e-baea-aac24e15e1d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f2daa6-d37a-46b5-96b7-6ea7c4f5fa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A1833D-80B1-4200-BF76-5BAB55EFA9DE}">
  <ds:schemaRefs>
    <ds:schemaRef ds:uri="http://schemas.microsoft.com/office/2006/metadata/properties"/>
    <ds:schemaRef ds:uri="http://schemas.microsoft.com/office/infopath/2007/PartnerControls"/>
    <ds:schemaRef ds:uri="721a854f-a78b-4a78-9a7d-c96ffcf73718"/>
    <ds:schemaRef ds:uri="b8ac1fc6-bac6-4ad9-a8bc-eade779ed8d1"/>
  </ds:schemaRefs>
</ds:datastoreItem>
</file>

<file path=customXml/itemProps2.xml><?xml version="1.0" encoding="utf-8"?>
<ds:datastoreItem xmlns:ds="http://schemas.openxmlformats.org/officeDocument/2006/customXml" ds:itemID="{5F0E1364-6967-4001-9867-085C1C1FF2FC}">
  <ds:schemaRefs>
    <ds:schemaRef ds:uri="http://schemas.microsoft.com/sharepoint/v3/contenttype/forms"/>
  </ds:schemaRefs>
</ds:datastoreItem>
</file>

<file path=customXml/itemProps3.xml><?xml version="1.0" encoding="utf-8"?>
<ds:datastoreItem xmlns:ds="http://schemas.openxmlformats.org/officeDocument/2006/customXml" ds:itemID="{3359727F-33FF-49A3-AE53-F6957E43F2A4}"/>
</file>

<file path=customXml/itemProps4.xml><?xml version="1.0" encoding="utf-8"?>
<ds:datastoreItem xmlns:ds="http://schemas.openxmlformats.org/officeDocument/2006/customXml" ds:itemID="{5071FD01-2C75-4B14-AEAD-C760921C8683}"/>
</file>

<file path=docProps/app.xml><?xml version="1.0" encoding="utf-8"?>
<Properties xmlns="http://schemas.openxmlformats.org/officeDocument/2006/extended-properties" xmlns:vt="http://schemas.openxmlformats.org/officeDocument/2006/docPropsVTypes">
  <TotalTime>2100</TotalTime>
  <Words>1681</Words>
  <Application>Microsoft Office PowerPoint</Application>
  <PresentationFormat>Widescreen</PresentationFormat>
  <Paragraphs>168</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Basic Template</vt:lpstr>
      <vt:lpstr>Alternative Slides</vt:lpstr>
      <vt:lpstr>  Activity Alliance Single Pillar Leading Inclusion Workshop:</vt:lpstr>
      <vt:lpstr>Welcome and introduction</vt:lpstr>
      <vt:lpstr>What does success look like  at the end of our session today?</vt:lpstr>
      <vt:lpstr>5 Pillars</vt:lpstr>
      <vt:lpstr>4. Disabled people’s experience</vt:lpstr>
      <vt:lpstr>PowerPoint Presentation</vt:lpstr>
      <vt:lpstr>PowerPoint Presentation</vt:lpstr>
      <vt:lpstr>Click to edit Master title style</vt:lpstr>
      <vt:lpstr>Click to edit Master title style</vt:lpstr>
      <vt:lpstr>Post Workshop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Wilson</dc:creator>
  <cp:lastModifiedBy>Andrew Whitaker</cp:lastModifiedBy>
  <cp:revision>44</cp:revision>
  <dcterms:created xsi:type="dcterms:W3CDTF">2023-05-18T08:01:05Z</dcterms:created>
  <dcterms:modified xsi:type="dcterms:W3CDTF">2024-03-18T08:35:16Z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0x01010092918C65DFD1D647873D4444BB3A3A85</vt:lpwstr>
  </property>
  <property fmtid="{D5CDD505-2E9C-101B-9397-08002B2CF9AE}" pid="3" name="MediaServiceImageTags">
    <vt:lpwstr/>
  </property>
  <property fmtid="{D5CDD505-2E9C-101B-9397-08002B2CF9AE}" pid="4" name="_dlc_DocIdItemGuid">
    <vt:lpwstr>e983960e-a857-4f44-92d3-019dda1982ee</vt:lpwstr>
  </property>
</Properties>
</file>